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7" r:id="rId2"/>
    <p:sldId id="256" r:id="rId3"/>
    <p:sldId id="258" r:id="rId4"/>
    <p:sldId id="259" r:id="rId5"/>
    <p:sldId id="261" r:id="rId6"/>
    <p:sldId id="263" r:id="rId7"/>
    <p:sldId id="262" r:id="rId8"/>
    <p:sldId id="265" r:id="rId9"/>
    <p:sldId id="266" r:id="rId10"/>
    <p:sldId id="269" r:id="rId11"/>
    <p:sldId id="270" r:id="rId12"/>
    <p:sldId id="267" r:id="rId13"/>
    <p:sldId id="271" r:id="rId14"/>
    <p:sldId id="268" r:id="rId15"/>
    <p:sldId id="272" r:id="rId16"/>
    <p:sldId id="273" r:id="rId17"/>
    <p:sldId id="274" r:id="rId18"/>
    <p:sldId id="276" r:id="rId19"/>
    <p:sldId id="277" r:id="rId20"/>
    <p:sldId id="275" r:id="rId21"/>
    <p:sldId id="278" r:id="rId22"/>
    <p:sldId id="279" r:id="rId23"/>
    <p:sldId id="264" r:id="rId24"/>
    <p:sldId id="280" r:id="rId25"/>
    <p:sldId id="281" r:id="rId26"/>
    <p:sldId id="283" r:id="rId27"/>
    <p:sldId id="285" r:id="rId28"/>
    <p:sldId id="284" r:id="rId29"/>
    <p:sldId id="286" r:id="rId30"/>
    <p:sldId id="26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5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2:01:0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2:01:12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2:18:0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24575,'58'-1'0,"-21"-1"0,46 5 0,-82-2 0,1-1 0,0 0 0,-1 1 0,1-1 0,-1 0 0,1 1 0,-1 0 0,1-1 0,-1 1 0,1 0 0,-1 0 0,0 0 0,1 0 0,-1 0 0,0 0 0,0 0 0,0 0 0,0 1 0,0-1 0,0 0 0,0 1 0,0-1 0,0 1 0,-1-1 0,1 1 0,0-1 0,-1 1 0,0-1 0,1 1 0,-1-1 0,0 1 0,0 0 0,0-1 0,0 1 0,0 0 0,0 2 0,-2 8 0,1 0 0,-2 0 0,0 0 0,-4 12 0,1-4 0,-39 134 0,38-134 0,-1 0 0,-1 0 0,-1-1 0,-1 0 0,-17 23 0,18-31-1365,0-3-5461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2:18:0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24575,'0'-3'0,"2"0"0,3 3 0,3 3 0,3 1 0,1 0 0,1 2 0,0 1 0,1 1 0,0 0 0,0 1 0,-3 0-8191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03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0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71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1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95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6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2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3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FE54D2-F09A-483B-9B15-41AFFABB1A3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23E8F6A-C38A-4709-B3D1-0F8DD3AE444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2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473E779-C1A7-C1FA-6942-34709BDD1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245" y="364143"/>
            <a:ext cx="9451909" cy="98013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ভৌত</a:t>
            </a:r>
            <a:r>
              <a:rPr lang="en-US" dirty="0"/>
              <a:t> </a:t>
            </a:r>
            <a:r>
              <a:rPr lang="en-US" dirty="0" err="1"/>
              <a:t>আলোকবিজ্ঞান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8ED46-0A39-CCFA-B35F-B0183ADB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3DEE7-3186-4142-A281-AD9BB838A317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191D3-7B50-DFA4-95F4-F2585A9F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Doniel Tripura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9310A-3199-9966-F50A-BCC10E598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38" y="1408922"/>
            <a:ext cx="3878333" cy="449841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24A7126-24F2-F2A7-3981-18951E7E2DD9}"/>
              </a:ext>
            </a:extLst>
          </p:cNvPr>
          <p:cNvSpPr txBox="1">
            <a:spLocks/>
          </p:cNvSpPr>
          <p:nvPr/>
        </p:nvSpPr>
        <p:spPr>
          <a:xfrm>
            <a:off x="2525438" y="5902790"/>
            <a:ext cx="6410131" cy="45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s-IN" dirty="0"/>
              <a:t>অনলাইন বিশেষ কোচিং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5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FAEF-382D-A89D-480F-C821FC0DB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60EE78-87C3-8CC3-947D-8E303796AFA6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আলোর</a:t>
            </a:r>
            <a:r>
              <a:rPr lang="en-US" sz="4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4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প্রতিসরণ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1E722-22E4-7DF4-F7E0-C675DCD6A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6940" r="9205" b="6446"/>
          <a:stretch/>
        </p:blipFill>
        <p:spPr>
          <a:xfrm rot="5400000">
            <a:off x="3412582" y="-427225"/>
            <a:ext cx="3842947" cy="819363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D52E108-CB88-6B7C-A2AD-D25ED7D0D775}"/>
              </a:ext>
            </a:extLst>
          </p:cNvPr>
          <p:cNvGrpSpPr/>
          <p:nvPr/>
        </p:nvGrpSpPr>
        <p:grpSpPr>
          <a:xfrm>
            <a:off x="7072335" y="2899343"/>
            <a:ext cx="80280" cy="163440"/>
            <a:chOff x="7072335" y="2899343"/>
            <a:chExt cx="8028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694188-4669-642C-E64D-CE9930802D03}"/>
                    </a:ext>
                  </a:extLst>
                </p14:cNvPr>
                <p14:cNvContentPartPr/>
                <p14:nvPr/>
              </p14:nvContentPartPr>
              <p14:xfrm>
                <a:off x="7072335" y="2899343"/>
                <a:ext cx="76680" cy="163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694188-4669-642C-E64D-CE9930802D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63335" y="2890343"/>
                  <a:ext cx="94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14842A-18FE-6FD3-1B3C-76F4F8036539}"/>
                    </a:ext>
                  </a:extLst>
                </p14:cNvPr>
                <p14:cNvContentPartPr/>
                <p14:nvPr/>
              </p14:nvContentPartPr>
              <p14:xfrm>
                <a:off x="7110135" y="2974223"/>
                <a:ext cx="42480" cy="2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14842A-18FE-6FD3-1B3C-76F4F803653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01495" y="2965583"/>
                  <a:ext cx="60120" cy="3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514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27A9B8-A9D7-EB06-3DB3-B86995F3C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9F1049-403D-48F3-D320-02F08C04D871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আলোর</a:t>
            </a:r>
            <a:r>
              <a:rPr lang="en-US" sz="4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4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প্রতিসরণ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8367E-2F6B-AA72-8E3A-A73B44895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" t="8484" r="8747" b="37890"/>
          <a:stretch/>
        </p:blipFill>
        <p:spPr>
          <a:xfrm>
            <a:off x="591671" y="1640542"/>
            <a:ext cx="7566212" cy="357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E38DF-A08C-C34D-EBF8-6EC8AB3EA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8" t="61641" r="49539" b="1058"/>
          <a:stretch/>
        </p:blipFill>
        <p:spPr>
          <a:xfrm>
            <a:off x="8157883" y="2456328"/>
            <a:ext cx="3886200" cy="276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4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709F-367F-CB59-2671-0955FD342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A14E23-CB9A-14CD-9E9F-B2EF59190768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ব্যাতিচার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3BBD8-E25A-12E4-E6FE-E09966C23236}"/>
              </a:ext>
            </a:extLst>
          </p:cNvPr>
          <p:cNvSpPr txBox="1"/>
          <p:nvPr/>
        </p:nvSpPr>
        <p:spPr>
          <a:xfrm>
            <a:off x="1138519" y="1848106"/>
            <a:ext cx="10309410" cy="12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সুসঙ্গত</a:t>
            </a:r>
            <a:r>
              <a:rPr lang="en-US" sz="1800" b="1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b="1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উৎস</a:t>
            </a:r>
            <a:r>
              <a:rPr lang="en-US" sz="1800" b="1" dirty="0">
                <a:latin typeface="SolaimanLipi" panose="03000600000000000000" pitchFamily="66" charset="0"/>
                <a:cs typeface="SolaimanLipi" panose="03000600000000000000" pitchFamily="66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দুটি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উৎস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থেকে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সমদশায়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বা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কোনো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নির্দিষ্ট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দশা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পার্থক্যের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একই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তরঙ্গদৈর্ঘ্যের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দুটি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আলোক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নিঃসৃত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হলে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তাদের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সুসঙ্গত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উৎস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বলা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হয়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।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6F5B21E-6F3F-3DB4-A9E4-ADD4900E3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82" y="3429000"/>
            <a:ext cx="1276753" cy="24203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E44DE7-3FE4-2A56-1F81-43FB5C2F2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6" t="8408" r="33922" b="36330"/>
          <a:stretch/>
        </p:blipFill>
        <p:spPr>
          <a:xfrm>
            <a:off x="3286832" y="3428998"/>
            <a:ext cx="1209024" cy="24203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4E0C11-FC1E-58DE-5D9E-E2644ABC8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23" y="3428999"/>
            <a:ext cx="1276753" cy="24203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4CB95B-640A-C591-B73B-69F3CF6FF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96" y="3428998"/>
            <a:ext cx="1276753" cy="24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2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006A3-17A4-6B8B-87BF-3DBE83DF3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E66D2-4289-239C-5731-772AE2029E9B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ব্যাতিচার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6B666-1538-9E61-33D5-E5A5F716AC16}"/>
              </a:ext>
            </a:extLst>
          </p:cNvPr>
          <p:cNvSpPr txBox="1"/>
          <p:nvPr/>
        </p:nvSpPr>
        <p:spPr>
          <a:xfrm>
            <a:off x="1088557" y="1297085"/>
            <a:ext cx="5939772" cy="337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ব্যতিচার</a:t>
            </a:r>
            <a:r>
              <a:rPr lang="en-US" sz="1800" b="1" dirty="0">
                <a:latin typeface="SolaimanLipi" panose="03000600000000000000" pitchFamily="66" charset="0"/>
                <a:cs typeface="SolaimanLipi" panose="03000600000000000000" pitchFamily="66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দুটি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সুসঙ্গত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উৎস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থেকে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নির্গত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দুটি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আলোক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তরঙ্গের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উপরিপাতনের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ফলে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কোনো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বিন্দুর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আলোক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তীব্রতা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বৃদ্ধি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পায়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আবার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কোনো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বিন্দুর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আলোক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তীব্রতা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হ্রাস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পায়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।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এর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ফলে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কোনো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তলে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পর্যায়ক্রমে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আলোকজ্জ্বল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ও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অন্ধকার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অবস্থার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সৃষ্টি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হয়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। 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কোনো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স্থানে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বিন্দু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থেকে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বিন্দুতে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তীব্রতার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এই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পর্যায়ক্রমিক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তারতম্যের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ঘটনাকে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ব্যতিচার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বলা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হয়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।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63460D-9277-00EA-E9E6-F5D1B5F8C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717838"/>
            <a:ext cx="5332879" cy="4022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5755AB-FEEF-300A-3EB9-3CE8C4A94DFB}"/>
              </a:ext>
            </a:extLst>
          </p:cNvPr>
          <p:cNvSpPr txBox="1"/>
          <p:nvPr/>
        </p:nvSpPr>
        <p:spPr>
          <a:xfrm>
            <a:off x="1088557" y="4741457"/>
            <a:ext cx="609600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ব্যতিচার</a:t>
            </a:r>
            <a:r>
              <a:rPr lang="en-US" sz="1800" b="1" dirty="0">
                <a:latin typeface="SolaimanLipi" panose="03000600000000000000" pitchFamily="66" charset="0"/>
                <a:cs typeface="SolaimanLipi" panose="03000600000000000000" pitchFamily="66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১/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গঠনমুলক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ব্যাতিচার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(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উজ্জ্বল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বা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চরম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বিন্দু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২/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ধবংসাত্নক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ব্যাতিচার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(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অন্ধকার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বা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অবম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বিন্দু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)</a:t>
            </a:r>
            <a:endParaRPr lang="en-US" sz="1800" dirty="0">
              <a:latin typeface="SolaimanLipi" panose="03000600000000000000" pitchFamily="66" charset="0"/>
              <a:cs typeface="SolaimanLipi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9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852E24-C238-F8F9-5A73-2135F374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CC36F49-E97B-1D34-A8FF-4F601298C5C1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ব্যাতিচার</a:t>
            </a:r>
            <a:endParaRPr lang="en-US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CED545-ADA4-45E8-26AD-5705C45B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329" y="1824892"/>
            <a:ext cx="8089176" cy="3810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6530B4-1160-7898-B282-69DDF08985A4}"/>
              </a:ext>
            </a:extLst>
          </p:cNvPr>
          <p:cNvSpPr txBox="1"/>
          <p:nvPr/>
        </p:nvSpPr>
        <p:spPr>
          <a:xfrm>
            <a:off x="308628" y="1953433"/>
            <a:ext cx="3465513" cy="337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ব্যতিচা</a:t>
            </a:r>
            <a:r>
              <a:rPr lang="en-US" b="1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রের</a:t>
            </a:r>
            <a:r>
              <a:rPr lang="en-US" b="1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b="1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শর্তাবলি</a:t>
            </a:r>
            <a:r>
              <a:rPr lang="en-US" sz="1800" b="1" dirty="0">
                <a:latin typeface="SolaimanLipi" panose="03000600000000000000" pitchFamily="66" charset="0"/>
                <a:cs typeface="SolaimanLipi" panose="03000600000000000000" pitchFamily="66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১/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দুটি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উৎস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সুসংগত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হতে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হবে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।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২/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চিড়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/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স্লিট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দুটি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সুক্ষ্ণ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ও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ক্ষুদ্র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হতে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হবে</a:t>
            </a: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।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৩/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চিড়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দুটি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পরস্পরের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খুবই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নিকটে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থাকতে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হবে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।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SolaimanLipi" panose="03000600000000000000" pitchFamily="66" charset="0"/>
                <a:cs typeface="SolaimanLipi" panose="03000600000000000000" pitchFamily="66" charset="0"/>
              </a:rPr>
              <a:t>৪/ </a:t>
            </a:r>
            <a:r>
              <a:rPr lang="en-US" sz="18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ঙ্গ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দুটির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বিস্তার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প্রায়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সমান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হতে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হবে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।</a:t>
            </a:r>
            <a:endParaRPr lang="en-US" sz="1800" dirty="0">
              <a:latin typeface="SolaimanLipi" panose="03000600000000000000" pitchFamily="66" charset="0"/>
              <a:cs typeface="SolaimanLipi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7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A823285-AB02-8428-F9B5-A74F53DD5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EB9DC1-F416-4A87-CE71-0EA397B2E0ED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ব্যাতিচার</a:t>
            </a:r>
            <a:endParaRPr lang="en-US" sz="4000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A57C50E-CEE9-0668-F6C0-27F268460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5530" y="3980329"/>
            <a:ext cx="3854713" cy="23389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F7BD3F-8097-90D0-6AB8-982CA8A7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30" y="1066341"/>
            <a:ext cx="3899270" cy="2479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4F6129-FA58-0ACC-331A-D498B080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6494" y="1807148"/>
            <a:ext cx="6028710" cy="3477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25FE8-016C-DAC6-0C21-64F4376F1DBE}"/>
              </a:ext>
            </a:extLst>
          </p:cNvPr>
          <p:cNvSpPr txBox="1"/>
          <p:nvPr/>
        </p:nvSpPr>
        <p:spPr>
          <a:xfrm>
            <a:off x="569204" y="55213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https://www.youtube.com/watch?v=I86ozazy7FE</a:t>
            </a:r>
          </a:p>
        </p:txBody>
      </p:sp>
    </p:spTree>
    <p:extLst>
      <p:ext uri="{BB962C8B-B14F-4D97-AF65-F5344CB8AC3E}">
        <p14:creationId xmlns:p14="http://schemas.microsoft.com/office/powerpoint/2010/main" val="2408436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67E45-24AD-B8DE-ACE7-18ABF52F3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D06B68-6691-F968-CE78-1AACE8A31873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ব্যাতিচার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08B59-D9F6-4421-B73C-7887C9FF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3" t="13542" r="26166" b="15605"/>
          <a:stretch/>
        </p:blipFill>
        <p:spPr>
          <a:xfrm rot="16200000">
            <a:off x="3522029" y="-612984"/>
            <a:ext cx="1694333" cy="6389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13E5A-CE4F-EF4B-69AD-1CE88F034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82688" y="2093667"/>
            <a:ext cx="2553129" cy="5369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758A6C-CD19-BF67-A294-27190B40DA8A}"/>
                  </a:ext>
                </a:extLst>
              </p:cNvPr>
              <p:cNvSpPr txBox="1"/>
              <p:nvPr/>
            </p:nvSpPr>
            <p:spPr>
              <a:xfrm>
                <a:off x="7270186" y="3810257"/>
                <a:ext cx="4034307" cy="53732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olaimanLipi" panose="03000600000000000000" pitchFamily="66" charset="0"/>
                    <a:cs typeface="SolaimanLipi" panose="03000600000000000000" pitchFamily="66" charset="0"/>
                  </a:rPr>
                  <a:t>দশা </a:t>
                </a:r>
                <a:r>
                  <a:rPr lang="en-US" sz="2000" dirty="0" err="1">
                    <a:latin typeface="SolaimanLipi" panose="03000600000000000000" pitchFamily="66" charset="0"/>
                    <a:cs typeface="SolaimanLipi" panose="03000600000000000000" pitchFamily="66" charset="0"/>
                  </a:rPr>
                  <a:t>পার্থক্য</a:t>
                </a:r>
                <a:r>
                  <a:rPr lang="en-US" sz="2000" dirty="0">
                    <a:latin typeface="SolaimanLipi" panose="03000600000000000000" pitchFamily="66" charset="0"/>
                    <a:cs typeface="SolaimanLipi" panose="03000600000000000000" pitchFamily="66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laimanLipi" panose="03000600000000000000" pitchFamily="66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  <m:t>λ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olaimanLipi" panose="03000600000000000000" pitchFamily="66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olaimanLipi" panose="03000600000000000000" pitchFamily="66" charset="0"/>
                      </a:rPr>
                      <m:t>পথ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olaimanLipi" panose="03000600000000000000" pitchFamily="66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olaimanLipi" panose="03000600000000000000" pitchFamily="66" charset="0"/>
                      </a:rPr>
                      <m:t>পার্থক্য</m:t>
                    </m:r>
                  </m:oMath>
                </a14:m>
                <a:endParaRPr lang="en-US" sz="2000" dirty="0">
                  <a:latin typeface="SolaimanLipi" panose="03000600000000000000" pitchFamily="66" charset="0"/>
                  <a:cs typeface="SolaimanLipi" panose="03000600000000000000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758A6C-CD19-BF67-A294-27190B40D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186" y="3810257"/>
                <a:ext cx="4034307" cy="537327"/>
              </a:xfrm>
              <a:prstGeom prst="rect">
                <a:avLst/>
              </a:prstGeom>
              <a:blipFill>
                <a:blip r:embed="rId4"/>
                <a:stretch>
                  <a:fillRect l="-1508" b="-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E68EF6-A59B-A059-32E8-F0839CBC15F9}"/>
                  </a:ext>
                </a:extLst>
              </p:cNvPr>
              <p:cNvSpPr txBox="1"/>
              <p:nvPr/>
            </p:nvSpPr>
            <p:spPr>
              <a:xfrm>
                <a:off x="7180027" y="4562737"/>
                <a:ext cx="4725102" cy="1269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olaimanLipi" panose="03000600000000000000" pitchFamily="66" charset="0"/>
                      </a:rPr>
                      <m:t>পথ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olaimanLipi" panose="03000600000000000000" pitchFamily="66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olaimanLipi" panose="03000600000000000000" pitchFamily="66" charset="0"/>
                      </a:rPr>
                      <m:t>পার্থক্য</m:t>
                    </m:r>
                  </m:oMath>
                </a14:m>
                <a:r>
                  <a:rPr lang="en-US" sz="2000" dirty="0"/>
                  <a:t> = n</a:t>
                </a:r>
                <a:r>
                  <a:rPr lang="el-GR" sz="2000" dirty="0"/>
                  <a:t>λ</a:t>
                </a:r>
                <a:r>
                  <a:rPr lang="en-US" sz="2000" dirty="0"/>
                  <a:t> </a:t>
                </a:r>
                <a:r>
                  <a:rPr lang="en-US" sz="2000" dirty="0" err="1">
                    <a:latin typeface="SolaimanLipi" panose="03000600000000000000" pitchFamily="66" charset="0"/>
                    <a:cs typeface="SolaimanLipi" panose="03000600000000000000" pitchFamily="66" charset="0"/>
                  </a:rPr>
                  <a:t>হলে</a:t>
                </a:r>
                <a:r>
                  <a:rPr lang="en-US" sz="2000" dirty="0">
                    <a:latin typeface="SolaimanLipi" panose="03000600000000000000" pitchFamily="66" charset="0"/>
                    <a:cs typeface="SolaimanLipi" panose="03000600000000000000" pitchFamily="66" charset="0"/>
                  </a:rPr>
                  <a:t> </a:t>
                </a:r>
                <a:r>
                  <a:rPr lang="en-US" sz="2000" dirty="0" err="1">
                    <a:latin typeface="SolaimanLipi" panose="03000600000000000000" pitchFamily="66" charset="0"/>
                    <a:cs typeface="SolaimanLipi" panose="03000600000000000000" pitchFamily="66" charset="0"/>
                  </a:rPr>
                  <a:t>উজ্জ্বল</a:t>
                </a:r>
                <a:endParaRPr lang="en-US" sz="2000" dirty="0">
                  <a:latin typeface="SolaimanLipi" panose="03000600000000000000" pitchFamily="66" charset="0"/>
                  <a:cs typeface="SolaimanLipi" panose="03000600000000000000" pitchFamily="66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 err="1">
                    <a:latin typeface="SolaimanLipi" panose="03000600000000000000" pitchFamily="66" charset="0"/>
                    <a:cs typeface="SolaimanLipi" panose="03000600000000000000" pitchFamily="66" charset="0"/>
                  </a:rPr>
                  <a:t>পথ</a:t>
                </a:r>
                <a:r>
                  <a:rPr lang="en-US" sz="2000" dirty="0">
                    <a:latin typeface="SolaimanLipi" panose="03000600000000000000" pitchFamily="66" charset="0"/>
                    <a:cs typeface="SolaimanLipi" panose="03000600000000000000" pitchFamily="66" charset="0"/>
                  </a:rPr>
                  <a:t> </a:t>
                </a:r>
                <a:r>
                  <a:rPr lang="en-US" sz="2000" dirty="0" err="1">
                    <a:latin typeface="SolaimanLipi" panose="03000600000000000000" pitchFamily="66" charset="0"/>
                    <a:cs typeface="SolaimanLipi" panose="03000600000000000000" pitchFamily="66" charset="0"/>
                  </a:rPr>
                  <a:t>পার্থক্য</a:t>
                </a:r>
                <a:r>
                  <a:rPr lang="en-US" sz="2000" dirty="0">
                    <a:latin typeface="SolaimanLipi" panose="03000600000000000000" pitchFamily="66" charset="0"/>
                    <a:cs typeface="SolaimanLipi" panose="03000600000000000000" pitchFamily="66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  <m:t>λ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olaimanLipi" panose="03000600000000000000" pitchFamily="66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:r>
                  <a:rPr lang="en-US" sz="2000" dirty="0" err="1">
                    <a:latin typeface="SolaimanLipi" panose="03000600000000000000" pitchFamily="66" charset="0"/>
                    <a:cs typeface="SolaimanLipi" panose="03000600000000000000" pitchFamily="66" charset="0"/>
                  </a:rPr>
                  <a:t>হলে</a:t>
                </a:r>
                <a:r>
                  <a:rPr lang="en-US" sz="2000" dirty="0">
                    <a:latin typeface="SolaimanLipi" panose="03000600000000000000" pitchFamily="66" charset="0"/>
                    <a:cs typeface="SolaimanLipi" panose="03000600000000000000" pitchFamily="66" charset="0"/>
                  </a:rPr>
                  <a:t> </a:t>
                </a:r>
                <a:r>
                  <a:rPr lang="en-US" sz="2000" dirty="0" err="1">
                    <a:latin typeface="SolaimanLipi" panose="03000600000000000000" pitchFamily="66" charset="0"/>
                    <a:cs typeface="SolaimanLipi" panose="03000600000000000000" pitchFamily="66" charset="0"/>
                  </a:rPr>
                  <a:t>অন্ধকার</a:t>
                </a:r>
                <a:endParaRPr lang="en-US" sz="2000" dirty="0">
                  <a:latin typeface="SolaimanLipi" panose="03000600000000000000" pitchFamily="66" charset="0"/>
                  <a:cs typeface="SolaimanLipi" panose="03000600000000000000" pitchFamily="66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E68EF6-A59B-A059-32E8-F0839CBC1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027" y="4562737"/>
                <a:ext cx="4725102" cy="1269002"/>
              </a:xfrm>
              <a:prstGeom prst="rect">
                <a:avLst/>
              </a:prstGeom>
              <a:blipFill>
                <a:blip r:embed="rId5"/>
                <a:stretch>
                  <a:fillRect l="-1419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948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1DAEC-63E9-E832-7F86-CE789AE8C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0145AD-E200-7CD2-1A6A-F89B0FFB1BAB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ব্যাতিচার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0D65E-A349-F2AE-5B14-E220C5AA7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81680" y="388186"/>
            <a:ext cx="4549163" cy="71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66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452E1A-0896-58BC-A58B-260396D19160}"/>
              </a:ext>
            </a:extLst>
          </p:cNvPr>
          <p:cNvCxnSpPr/>
          <p:nvPr/>
        </p:nvCxnSpPr>
        <p:spPr>
          <a:xfrm>
            <a:off x="1377574" y="1296848"/>
            <a:ext cx="0" cy="11057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8AC3E3-C40D-142C-9374-5A821FA984F6}"/>
              </a:ext>
            </a:extLst>
          </p:cNvPr>
          <p:cNvCxnSpPr>
            <a:cxnSpLocks/>
          </p:cNvCxnSpPr>
          <p:nvPr/>
        </p:nvCxnSpPr>
        <p:spPr>
          <a:xfrm>
            <a:off x="1377574" y="2594021"/>
            <a:ext cx="0" cy="8399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3E40EB-CB45-0367-E748-A88EB7ED1C6B}"/>
              </a:ext>
            </a:extLst>
          </p:cNvPr>
          <p:cNvCxnSpPr/>
          <p:nvPr/>
        </p:nvCxnSpPr>
        <p:spPr>
          <a:xfrm>
            <a:off x="1377574" y="3636011"/>
            <a:ext cx="0" cy="11057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91D03F-895A-1514-C8CC-0B868B9A729C}"/>
              </a:ext>
            </a:extLst>
          </p:cNvPr>
          <p:cNvSpPr txBox="1"/>
          <p:nvPr/>
        </p:nvSpPr>
        <p:spPr>
          <a:xfrm>
            <a:off x="877843" y="2221881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21B65-E64F-798F-8912-EA0D8E547CB4}"/>
              </a:ext>
            </a:extLst>
          </p:cNvPr>
          <p:cNvSpPr txBox="1"/>
          <p:nvPr/>
        </p:nvSpPr>
        <p:spPr>
          <a:xfrm>
            <a:off x="877843" y="3295770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60414-96AE-0329-580B-9E76F2FB2469}"/>
              </a:ext>
            </a:extLst>
          </p:cNvPr>
          <p:cNvSpPr txBox="1"/>
          <p:nvPr/>
        </p:nvSpPr>
        <p:spPr>
          <a:xfrm>
            <a:off x="877843" y="2745101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B4A936-EE51-F825-D1F3-182ABBF6D1EB}"/>
              </a:ext>
            </a:extLst>
          </p:cNvPr>
          <p:cNvCxnSpPr>
            <a:cxnSpLocks/>
          </p:cNvCxnSpPr>
          <p:nvPr/>
        </p:nvCxnSpPr>
        <p:spPr>
          <a:xfrm>
            <a:off x="4609871" y="1296848"/>
            <a:ext cx="0" cy="3444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ADC9DA-801C-3C94-75B2-DD21AEBFC37C}"/>
              </a:ext>
            </a:extLst>
          </p:cNvPr>
          <p:cNvCxnSpPr>
            <a:cxnSpLocks/>
          </p:cNvCxnSpPr>
          <p:nvPr/>
        </p:nvCxnSpPr>
        <p:spPr>
          <a:xfrm>
            <a:off x="1377573" y="4436997"/>
            <a:ext cx="3232300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AB4AA5-8CB8-5C92-6632-0FA0192C75FC}"/>
              </a:ext>
            </a:extLst>
          </p:cNvPr>
          <p:cNvSpPr txBox="1"/>
          <p:nvPr/>
        </p:nvSpPr>
        <p:spPr>
          <a:xfrm>
            <a:off x="2783701" y="3970149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E9C14A-CD13-168E-CE19-4CF9E2B338CA}"/>
              </a:ext>
            </a:extLst>
          </p:cNvPr>
          <p:cNvCxnSpPr/>
          <p:nvPr/>
        </p:nvCxnSpPr>
        <p:spPr>
          <a:xfrm>
            <a:off x="1377573" y="3041999"/>
            <a:ext cx="32322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EB19FD-7C2B-A4F0-359F-9830B72DACE9}"/>
              </a:ext>
            </a:extLst>
          </p:cNvPr>
          <p:cNvCxnSpPr/>
          <p:nvPr/>
        </p:nvCxnSpPr>
        <p:spPr>
          <a:xfrm>
            <a:off x="1388642" y="2462699"/>
            <a:ext cx="32322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4A754C-3D38-D8A2-50A7-50F708918539}"/>
              </a:ext>
            </a:extLst>
          </p:cNvPr>
          <p:cNvCxnSpPr/>
          <p:nvPr/>
        </p:nvCxnSpPr>
        <p:spPr>
          <a:xfrm>
            <a:off x="1377573" y="3557380"/>
            <a:ext cx="32322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CD79E3-469C-7CD9-CC52-F3803461A1C8}"/>
              </a:ext>
            </a:extLst>
          </p:cNvPr>
          <p:cNvCxnSpPr>
            <a:cxnSpLocks/>
          </p:cNvCxnSpPr>
          <p:nvPr/>
        </p:nvCxnSpPr>
        <p:spPr>
          <a:xfrm flipV="1">
            <a:off x="1388642" y="1562720"/>
            <a:ext cx="3232298" cy="9207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6D28B7-1D5B-9568-8022-882931F035C7}"/>
              </a:ext>
            </a:extLst>
          </p:cNvPr>
          <p:cNvCxnSpPr>
            <a:cxnSpLocks/>
          </p:cNvCxnSpPr>
          <p:nvPr/>
        </p:nvCxnSpPr>
        <p:spPr>
          <a:xfrm flipV="1">
            <a:off x="1381078" y="1583298"/>
            <a:ext cx="3239862" cy="1974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C839611-4EBF-83DE-B280-A17312932DE7}"/>
                  </a:ext>
                </a:extLst>
              </p:cNvPr>
              <p:cNvSpPr txBox="1"/>
              <p:nvPr/>
            </p:nvSpPr>
            <p:spPr>
              <a:xfrm>
                <a:off x="6312427" y="866043"/>
                <a:ext cx="1603837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C839611-4EBF-83DE-B280-A17312932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7" y="866043"/>
                <a:ext cx="1603837" cy="698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0F0250-15F2-7982-8F60-7E8B3085FA09}"/>
                  </a:ext>
                </a:extLst>
              </p:cNvPr>
              <p:cNvSpPr txBox="1"/>
              <p:nvPr/>
            </p:nvSpPr>
            <p:spPr>
              <a:xfrm>
                <a:off x="8850621" y="866043"/>
                <a:ext cx="1591013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0F0250-15F2-7982-8F60-7E8B3085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621" y="866043"/>
                <a:ext cx="1591013" cy="698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9B5F03-F54B-370B-4FF8-01E965EA56D5}"/>
                  </a:ext>
                </a:extLst>
              </p:cNvPr>
              <p:cNvSpPr txBox="1"/>
              <p:nvPr/>
            </p:nvSpPr>
            <p:spPr>
              <a:xfrm>
                <a:off x="6368956" y="1581954"/>
                <a:ext cx="2862066" cy="1068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𝐴𝑃𝑄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9B5F03-F54B-370B-4FF8-01E965EA5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956" y="1581954"/>
                <a:ext cx="2862066" cy="1068178"/>
              </a:xfrm>
              <a:prstGeom prst="rect">
                <a:avLst/>
              </a:prstGeom>
              <a:blipFill>
                <a:blip r:embed="rId4"/>
                <a:stretch>
                  <a:fillRect l="-3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90D1FB8-27C9-8115-AB20-193350CB4C8A}"/>
                  </a:ext>
                </a:extLst>
              </p:cNvPr>
              <p:cNvSpPr txBox="1"/>
              <p:nvPr/>
            </p:nvSpPr>
            <p:spPr>
              <a:xfrm>
                <a:off x="6401956" y="2715525"/>
                <a:ext cx="2868478" cy="1068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𝐵𝑃𝑅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90D1FB8-27C9-8115-AB20-193350CB4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956" y="2715525"/>
                <a:ext cx="2868478" cy="1068178"/>
              </a:xfrm>
              <a:prstGeom prst="rect">
                <a:avLst/>
              </a:prstGeom>
              <a:blipFill>
                <a:blip r:embed="rId5"/>
                <a:stretch>
                  <a:fillRect l="-3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FD5C5A-6FF0-56DA-22C1-2143FB1CA084}"/>
                  </a:ext>
                </a:extLst>
              </p:cNvPr>
              <p:cNvSpPr txBox="1"/>
              <p:nvPr/>
            </p:nvSpPr>
            <p:spPr>
              <a:xfrm>
                <a:off x="6401956" y="3820306"/>
                <a:ext cx="4725140" cy="1272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FD5C5A-6FF0-56DA-22C1-2143FB1CA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956" y="3820306"/>
                <a:ext cx="4725140" cy="1272143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20B01A2-4DCB-B7E5-CD72-EA2B2431E38C}"/>
                  </a:ext>
                </a:extLst>
              </p:cNvPr>
              <p:cNvSpPr txBox="1"/>
              <p:nvPr/>
            </p:nvSpPr>
            <p:spPr>
              <a:xfrm>
                <a:off x="6401956" y="5276046"/>
                <a:ext cx="5440420" cy="707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20B01A2-4DCB-B7E5-CD72-EA2B2431E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956" y="5276046"/>
                <a:ext cx="5440420" cy="707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6673BC-7C1F-56E1-4A73-E63F2E1F05A7}"/>
              </a:ext>
            </a:extLst>
          </p:cNvPr>
          <p:cNvCxnSpPr>
            <a:cxnSpLocks/>
          </p:cNvCxnSpPr>
          <p:nvPr/>
        </p:nvCxnSpPr>
        <p:spPr>
          <a:xfrm>
            <a:off x="1387233" y="2461481"/>
            <a:ext cx="314403" cy="8876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26E89D-54FE-5B41-9411-01339A233EB3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ব্যাতিচার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CCCF0-CD49-FE89-3005-5D0F361D6FFA}"/>
              </a:ext>
            </a:extLst>
          </p:cNvPr>
          <p:cNvSpPr txBox="1"/>
          <p:nvPr/>
        </p:nvSpPr>
        <p:spPr>
          <a:xfrm>
            <a:off x="4607607" y="140467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F3A9C-C90E-884D-C31D-6FA7EE572385}"/>
              </a:ext>
            </a:extLst>
          </p:cNvPr>
          <p:cNvSpPr txBox="1"/>
          <p:nvPr/>
        </p:nvSpPr>
        <p:spPr>
          <a:xfrm>
            <a:off x="4603897" y="2213980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02429-C030-46B5-DFEB-6D6CF3673665}"/>
              </a:ext>
            </a:extLst>
          </p:cNvPr>
          <p:cNvSpPr txBox="1"/>
          <p:nvPr/>
        </p:nvSpPr>
        <p:spPr>
          <a:xfrm>
            <a:off x="4620940" y="3290722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C68018-96A2-3EF2-6D5D-8877A2800A5E}"/>
              </a:ext>
            </a:extLst>
          </p:cNvPr>
          <p:cNvSpPr txBox="1"/>
          <p:nvPr/>
        </p:nvSpPr>
        <p:spPr>
          <a:xfrm>
            <a:off x="4620940" y="280848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747A38CC-C441-1514-3530-6410F529DECC}"/>
              </a:ext>
            </a:extLst>
          </p:cNvPr>
          <p:cNvSpPr/>
          <p:nvPr/>
        </p:nvSpPr>
        <p:spPr>
          <a:xfrm>
            <a:off x="4939700" y="1605837"/>
            <a:ext cx="215081" cy="1382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F67DA2-0540-5EF5-C3E2-335A8B5FBDDD}"/>
              </a:ext>
            </a:extLst>
          </p:cNvPr>
          <p:cNvSpPr txBox="1"/>
          <p:nvPr/>
        </p:nvSpPr>
        <p:spPr>
          <a:xfrm>
            <a:off x="5128439" y="2035658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A49521-FB03-B459-283B-1E7DF2734F0D}"/>
                  </a:ext>
                </a:extLst>
              </p:cNvPr>
              <p:cNvSpPr txBox="1"/>
              <p:nvPr/>
            </p:nvSpPr>
            <p:spPr>
              <a:xfrm>
                <a:off x="1258075" y="4938075"/>
                <a:ext cx="28058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𝑎𝑙𝑚𝑜𝑠𝑡</m:t>
                      </m:r>
                      <m:r>
                        <m:rPr>
                          <m:nor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/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A49521-FB03-B459-283B-1E7DF273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075" y="4938075"/>
                <a:ext cx="280584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027D5FFB-1DDA-789B-8E91-F2E73BCF5E26}"/>
              </a:ext>
            </a:extLst>
          </p:cNvPr>
          <p:cNvSpPr txBox="1"/>
          <p:nvPr/>
        </p:nvSpPr>
        <p:spPr>
          <a:xfrm>
            <a:off x="1656373" y="315493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A’</a:t>
            </a:r>
          </a:p>
        </p:txBody>
      </p:sp>
    </p:spTree>
    <p:extLst>
      <p:ext uri="{BB962C8B-B14F-4D97-AF65-F5344CB8AC3E}">
        <p14:creationId xmlns:p14="http://schemas.microsoft.com/office/powerpoint/2010/main" val="331352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F6926F-46FC-5CF7-6C50-6020907F9424}"/>
                  </a:ext>
                </a:extLst>
              </p:cNvPr>
              <p:cNvSpPr txBox="1"/>
              <p:nvPr/>
            </p:nvSpPr>
            <p:spPr>
              <a:xfrm>
                <a:off x="1013506" y="1557558"/>
                <a:ext cx="4550669" cy="320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পথ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পার্থক্য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উজ্জ্বল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ডোরার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ক্ষেত্রে</a:t>
                </a:r>
                <a:r>
                  <a:rPr lang="en-US" sz="2400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⇒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F6926F-46FC-5CF7-6C50-6020907F9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06" y="1557558"/>
                <a:ext cx="4550669" cy="3208314"/>
              </a:xfrm>
              <a:prstGeom prst="rect">
                <a:avLst/>
              </a:prstGeom>
              <a:blipFill>
                <a:blip r:embed="rId2"/>
                <a:stretch>
                  <a:fillRect l="-4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CDFF74C-9D91-F2D4-54AC-39D1B47EB13A}"/>
              </a:ext>
            </a:extLst>
          </p:cNvPr>
          <p:cNvSpPr/>
          <p:nvPr/>
        </p:nvSpPr>
        <p:spPr>
          <a:xfrm>
            <a:off x="4065182" y="3665555"/>
            <a:ext cx="2030818" cy="13822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2313A-5964-E2F5-01B7-BD84E0A5FF5B}"/>
                  </a:ext>
                </a:extLst>
              </p:cNvPr>
              <p:cNvSpPr txBox="1"/>
              <p:nvPr/>
            </p:nvSpPr>
            <p:spPr>
              <a:xfrm>
                <a:off x="6509835" y="2412511"/>
                <a:ext cx="6097772" cy="2756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অন্ধকার </a:t>
                </a:r>
                <a:r>
                  <a:rPr lang="en-US" sz="2400" dirty="0" err="1"/>
                  <a:t>ডোরার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ক্ষেত্রে</a:t>
                </a:r>
                <a:r>
                  <a:rPr lang="en-US" sz="2400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⇒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2313A-5964-E2F5-01B7-BD84E0A5F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35" y="2412511"/>
                <a:ext cx="6097772" cy="2756780"/>
              </a:xfrm>
              <a:prstGeom prst="rect">
                <a:avLst/>
              </a:prstGeom>
              <a:blipFill>
                <a:blip r:embed="rId3"/>
                <a:stretch>
                  <a:fillRect l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AA7027B-B65B-8970-B8DF-078B2AB2A74E}"/>
              </a:ext>
            </a:extLst>
          </p:cNvPr>
          <p:cNvSpPr/>
          <p:nvPr/>
        </p:nvSpPr>
        <p:spPr>
          <a:xfrm>
            <a:off x="6885728" y="4095860"/>
            <a:ext cx="3604436" cy="13822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6614CACB-5148-C956-36FA-A80AB55AE778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ব্যাতিচার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2639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F2BC-7217-53AB-9966-8256B200F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239" y="495107"/>
            <a:ext cx="4491757" cy="606490"/>
          </a:xfrm>
        </p:spPr>
        <p:txBody>
          <a:bodyPr>
            <a:noAutofit/>
          </a:bodyPr>
          <a:lstStyle/>
          <a:p>
            <a:r>
              <a:rPr lang="en-US" sz="4000" dirty="0" err="1"/>
              <a:t>তড়ি</a:t>
            </a:r>
            <a:r>
              <a:rPr lang="en-US" sz="4000" dirty="0"/>
              <a:t>ৎ </a:t>
            </a:r>
            <a:r>
              <a:rPr lang="en-US" sz="4000" dirty="0" err="1"/>
              <a:t>চুম্বকীয়</a:t>
            </a:r>
            <a:r>
              <a:rPr lang="en-US" sz="4000" dirty="0"/>
              <a:t> </a:t>
            </a:r>
            <a:r>
              <a:rPr lang="en-US" sz="4000" dirty="0" err="1"/>
              <a:t>তরঙ্গ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3B489-E8B4-2F13-5088-4382DA3E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8" y="1395750"/>
            <a:ext cx="8191161" cy="4608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BC0291-3AC7-6425-DD39-281A9C7E0C5C}"/>
                  </a:ext>
                </a:extLst>
              </p:cNvPr>
              <p:cNvSpPr txBox="1"/>
              <p:nvPr/>
            </p:nvSpPr>
            <p:spPr>
              <a:xfrm>
                <a:off x="9493994" y="2030506"/>
                <a:ext cx="2162195" cy="520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𝐴𝑠𝑖𝑛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i="1"/>
                            <m:t>π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/>
                            <m:t>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BC0291-3AC7-6425-DD39-281A9C7E0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994" y="2030506"/>
                <a:ext cx="2162195" cy="520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95EBBEC-E7E5-16B8-B14C-20D5142A6013}"/>
              </a:ext>
            </a:extLst>
          </p:cNvPr>
          <p:cNvSpPr txBox="1"/>
          <p:nvPr/>
        </p:nvSpPr>
        <p:spPr>
          <a:xfrm>
            <a:off x="9224682" y="1395750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অগ্রগামী</a:t>
            </a:r>
            <a:r>
              <a:rPr lang="en-US" dirty="0"/>
              <a:t> </a:t>
            </a:r>
            <a:r>
              <a:rPr lang="en-US" dirty="0" err="1"/>
              <a:t>তরঙ্গের</a:t>
            </a:r>
            <a:r>
              <a:rPr lang="en-US" dirty="0"/>
              <a:t> </a:t>
            </a:r>
            <a:r>
              <a:rPr lang="en-US" dirty="0" err="1"/>
              <a:t>সমীকরণ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E2227D-96D9-DC36-FC37-DD77451CFF8F}"/>
                  </a:ext>
                </a:extLst>
              </p:cNvPr>
              <p:cNvSpPr txBox="1"/>
              <p:nvPr/>
            </p:nvSpPr>
            <p:spPr>
              <a:xfrm>
                <a:off x="9490732" y="2603475"/>
                <a:ext cx="249508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তরঙ্গের</a:t>
                </a:r>
                <a:r>
                  <a:rPr lang="en-US" dirty="0"/>
                  <a:t> </a:t>
                </a:r>
                <a:r>
                  <a:rPr lang="en-US" dirty="0" err="1"/>
                  <a:t>বিস্তার</a:t>
                </a:r>
                <a:r>
                  <a:rPr lang="en-US" dirty="0"/>
                  <a:t>/ </a:t>
                </a:r>
                <a:r>
                  <a:rPr lang="en-US" dirty="0" err="1"/>
                  <a:t>সরণের</a:t>
                </a:r>
                <a:r>
                  <a:rPr lang="en-US" dirty="0"/>
                  <a:t> </a:t>
                </a:r>
                <a:r>
                  <a:rPr lang="en-US" dirty="0" err="1"/>
                  <a:t>সর্বোচ্চ</a:t>
                </a:r>
                <a:r>
                  <a:rPr lang="en-US" dirty="0"/>
                  <a:t> </a:t>
                </a:r>
                <a:r>
                  <a:rPr lang="en-US" dirty="0" err="1"/>
                  <a:t>মান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E2227D-96D9-DC36-FC37-DD77451CF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732" y="2603475"/>
                <a:ext cx="2495080" cy="553998"/>
              </a:xfrm>
              <a:prstGeom prst="rect">
                <a:avLst/>
              </a:prstGeom>
              <a:blipFill>
                <a:blip r:embed="rId4"/>
                <a:stretch>
                  <a:fillRect l="-5868" t="-15385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73CE94-5EB4-DEC4-58F2-91AC296E2711}"/>
                  </a:ext>
                </a:extLst>
              </p:cNvPr>
              <p:cNvSpPr txBox="1"/>
              <p:nvPr/>
            </p:nvSpPr>
            <p:spPr>
              <a:xfrm>
                <a:off x="9490732" y="3273592"/>
                <a:ext cx="1372171" cy="334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mtClean="0"/>
                        <m:t>λ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= </m:t>
                      </m:r>
                      <m:r>
                        <m:rPr>
                          <m:nor/>
                        </m:rPr>
                        <a:rPr lang="en-US" b="0" i="0" smtClean="0"/>
                        <m:t>তরঙ্গদৈর্ঘ্য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73CE94-5EB4-DEC4-58F2-91AC296E2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732" y="3273592"/>
                <a:ext cx="1372171" cy="334194"/>
              </a:xfrm>
              <a:prstGeom prst="rect">
                <a:avLst/>
              </a:prstGeom>
              <a:blipFill>
                <a:blip r:embed="rId5"/>
                <a:stretch>
                  <a:fillRect l="-4000" t="-12727" r="-8000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399765-080B-6AD1-F9FB-EDD14D161DEC}"/>
                  </a:ext>
                </a:extLst>
              </p:cNvPr>
              <p:cNvSpPr txBox="1"/>
              <p:nvPr/>
            </p:nvSpPr>
            <p:spPr>
              <a:xfrm>
                <a:off x="9405598" y="4371340"/>
                <a:ext cx="26737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পথপার্থক্য</a:t>
                </a:r>
                <a:r>
                  <a:rPr lang="en-US" dirty="0"/>
                  <a:t>/ </a:t>
                </a:r>
                <a:r>
                  <a:rPr lang="en-US" dirty="0" err="1"/>
                  <a:t>মুলবিন্দু</a:t>
                </a:r>
                <a:r>
                  <a:rPr lang="en-US" dirty="0"/>
                  <a:t> </a:t>
                </a:r>
                <a:r>
                  <a:rPr lang="en-US" dirty="0" err="1"/>
                  <a:t>থেকে</a:t>
                </a:r>
                <a:r>
                  <a:rPr lang="en-US" dirty="0"/>
                  <a:t> </a:t>
                </a:r>
                <a:r>
                  <a:rPr lang="en-US" dirty="0" err="1"/>
                  <a:t>কণার</a:t>
                </a:r>
                <a:r>
                  <a:rPr lang="en-US" dirty="0"/>
                  <a:t> </a:t>
                </a:r>
                <a:r>
                  <a:rPr lang="en-US" dirty="0" err="1"/>
                  <a:t>দূরত্ব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399765-080B-6AD1-F9FB-EDD14D161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598" y="4371340"/>
                <a:ext cx="2673724" cy="646331"/>
              </a:xfrm>
              <a:prstGeom prst="rect">
                <a:avLst/>
              </a:prstGeom>
              <a:blipFill>
                <a:blip r:embed="rId6"/>
                <a:stretch>
                  <a:fillRect l="-2050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4CCCDA-7629-B02B-8217-29C929A21D92}"/>
                  </a:ext>
                </a:extLst>
              </p:cNvPr>
              <p:cNvSpPr txBox="1"/>
              <p:nvPr/>
            </p:nvSpPr>
            <p:spPr>
              <a:xfrm>
                <a:off x="9331899" y="5111813"/>
                <a:ext cx="19183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কণার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সরণ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4CCCDA-7629-B02B-8217-29C929A21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899" y="5111813"/>
                <a:ext cx="191833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20CE31-6070-C0B5-4F52-0B918114C517}"/>
                  </a:ext>
                </a:extLst>
              </p:cNvPr>
              <p:cNvSpPr txBox="1"/>
              <p:nvPr/>
            </p:nvSpPr>
            <p:spPr>
              <a:xfrm>
                <a:off x="9405598" y="3718868"/>
                <a:ext cx="1654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কণার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বেগ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20CE31-6070-C0B5-4F52-0B918114C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598" y="3718868"/>
                <a:ext cx="16548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20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29366-3408-0AD2-5137-9A8530938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C38899-C064-04F1-E684-39F753C8C904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ব্যাতিচার</a:t>
            </a:r>
            <a:endParaRPr lang="en-US" sz="40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922D0A-5535-A106-1D57-8BEB9C94565D}"/>
              </a:ext>
            </a:extLst>
          </p:cNvPr>
          <p:cNvCxnSpPr/>
          <p:nvPr/>
        </p:nvCxnSpPr>
        <p:spPr>
          <a:xfrm>
            <a:off x="1226171" y="1996095"/>
            <a:ext cx="0" cy="11057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94F41F-B87D-A43D-8B05-30388411A673}"/>
              </a:ext>
            </a:extLst>
          </p:cNvPr>
          <p:cNvCxnSpPr>
            <a:cxnSpLocks/>
          </p:cNvCxnSpPr>
          <p:nvPr/>
        </p:nvCxnSpPr>
        <p:spPr>
          <a:xfrm>
            <a:off x="1226171" y="3293268"/>
            <a:ext cx="0" cy="8399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9BC3B-CE89-87B1-37F9-0E4F39669FA7}"/>
              </a:ext>
            </a:extLst>
          </p:cNvPr>
          <p:cNvCxnSpPr/>
          <p:nvPr/>
        </p:nvCxnSpPr>
        <p:spPr>
          <a:xfrm>
            <a:off x="1226171" y="4335258"/>
            <a:ext cx="0" cy="11057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519339-811C-5277-F003-0932C48D7362}"/>
              </a:ext>
            </a:extLst>
          </p:cNvPr>
          <p:cNvSpPr txBox="1"/>
          <p:nvPr/>
        </p:nvSpPr>
        <p:spPr>
          <a:xfrm>
            <a:off x="726440" y="2921128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17376-9B2C-4B75-6C4B-E1E83618B3B0}"/>
              </a:ext>
            </a:extLst>
          </p:cNvPr>
          <p:cNvSpPr txBox="1"/>
          <p:nvPr/>
        </p:nvSpPr>
        <p:spPr>
          <a:xfrm>
            <a:off x="726440" y="3995017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BBFD1-0586-2A44-2F46-41374DE50235}"/>
              </a:ext>
            </a:extLst>
          </p:cNvPr>
          <p:cNvSpPr txBox="1"/>
          <p:nvPr/>
        </p:nvSpPr>
        <p:spPr>
          <a:xfrm>
            <a:off x="726440" y="344434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302F02-394D-97B5-5301-94094A4CE279}"/>
              </a:ext>
            </a:extLst>
          </p:cNvPr>
          <p:cNvCxnSpPr>
            <a:cxnSpLocks/>
          </p:cNvCxnSpPr>
          <p:nvPr/>
        </p:nvCxnSpPr>
        <p:spPr>
          <a:xfrm>
            <a:off x="4458468" y="1996095"/>
            <a:ext cx="0" cy="3444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70240D-7ABD-8E9F-1086-25678AB58F02}"/>
              </a:ext>
            </a:extLst>
          </p:cNvPr>
          <p:cNvCxnSpPr>
            <a:cxnSpLocks/>
          </p:cNvCxnSpPr>
          <p:nvPr/>
        </p:nvCxnSpPr>
        <p:spPr>
          <a:xfrm>
            <a:off x="1226170" y="5136244"/>
            <a:ext cx="3232300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1EF538-1CD1-DF5F-10B3-0DE47739F80A}"/>
              </a:ext>
            </a:extLst>
          </p:cNvPr>
          <p:cNvSpPr txBox="1"/>
          <p:nvPr/>
        </p:nvSpPr>
        <p:spPr>
          <a:xfrm>
            <a:off x="2632298" y="4669396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BF5D72-E4AE-8725-604B-F8E0398623DB}"/>
              </a:ext>
            </a:extLst>
          </p:cNvPr>
          <p:cNvCxnSpPr/>
          <p:nvPr/>
        </p:nvCxnSpPr>
        <p:spPr>
          <a:xfrm>
            <a:off x="1226170" y="3741246"/>
            <a:ext cx="32322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5F32FF-03CB-F274-91AC-A5FEB9BA7EC4}"/>
              </a:ext>
            </a:extLst>
          </p:cNvPr>
          <p:cNvCxnSpPr/>
          <p:nvPr/>
        </p:nvCxnSpPr>
        <p:spPr>
          <a:xfrm>
            <a:off x="1237239" y="3161946"/>
            <a:ext cx="32322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76139-C9A0-CF9A-65CB-5B2D26AF8B00}"/>
              </a:ext>
            </a:extLst>
          </p:cNvPr>
          <p:cNvCxnSpPr/>
          <p:nvPr/>
        </p:nvCxnSpPr>
        <p:spPr>
          <a:xfrm>
            <a:off x="1226170" y="4256627"/>
            <a:ext cx="32322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FF87A7-37B7-89E5-C6C2-3295B0554FFA}"/>
              </a:ext>
            </a:extLst>
          </p:cNvPr>
          <p:cNvCxnSpPr>
            <a:cxnSpLocks/>
          </p:cNvCxnSpPr>
          <p:nvPr/>
        </p:nvCxnSpPr>
        <p:spPr>
          <a:xfrm flipV="1">
            <a:off x="1237239" y="2261967"/>
            <a:ext cx="3232298" cy="9207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4E1897-C278-74DB-78D4-2F52A0F7B98D}"/>
              </a:ext>
            </a:extLst>
          </p:cNvPr>
          <p:cNvCxnSpPr>
            <a:cxnSpLocks/>
          </p:cNvCxnSpPr>
          <p:nvPr/>
        </p:nvCxnSpPr>
        <p:spPr>
          <a:xfrm flipV="1">
            <a:off x="1229675" y="2282545"/>
            <a:ext cx="3239862" cy="1974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FDCB97-D319-8652-1C5F-0D523AC56EBC}"/>
              </a:ext>
            </a:extLst>
          </p:cNvPr>
          <p:cNvCxnSpPr>
            <a:cxnSpLocks/>
          </p:cNvCxnSpPr>
          <p:nvPr/>
        </p:nvCxnSpPr>
        <p:spPr>
          <a:xfrm>
            <a:off x="1235830" y="3160728"/>
            <a:ext cx="314403" cy="8876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ABA4BA-79EE-4DD5-6FBA-D28680138D78}"/>
              </a:ext>
            </a:extLst>
          </p:cNvPr>
          <p:cNvSpPr txBox="1"/>
          <p:nvPr/>
        </p:nvSpPr>
        <p:spPr>
          <a:xfrm>
            <a:off x="4456204" y="2103924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CA77D8-BB0C-6FD4-4471-AAB383D17FBD}"/>
              </a:ext>
            </a:extLst>
          </p:cNvPr>
          <p:cNvSpPr txBox="1"/>
          <p:nvPr/>
        </p:nvSpPr>
        <p:spPr>
          <a:xfrm>
            <a:off x="4452494" y="291322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8B52B9-5228-28C0-FA1C-5EB044881178}"/>
              </a:ext>
            </a:extLst>
          </p:cNvPr>
          <p:cNvSpPr txBox="1"/>
          <p:nvPr/>
        </p:nvSpPr>
        <p:spPr>
          <a:xfrm>
            <a:off x="4469537" y="398996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971E6-EB64-6EB2-4825-54990123DB61}"/>
              </a:ext>
            </a:extLst>
          </p:cNvPr>
          <p:cNvSpPr txBox="1"/>
          <p:nvPr/>
        </p:nvSpPr>
        <p:spPr>
          <a:xfrm>
            <a:off x="4469537" y="350772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377A2DA9-68C7-6F1D-E4B2-832617B3822D}"/>
              </a:ext>
            </a:extLst>
          </p:cNvPr>
          <p:cNvSpPr/>
          <p:nvPr/>
        </p:nvSpPr>
        <p:spPr>
          <a:xfrm>
            <a:off x="4788297" y="2305084"/>
            <a:ext cx="215081" cy="1382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2785D9-C57A-B23B-8876-35E621716485}"/>
              </a:ext>
            </a:extLst>
          </p:cNvPr>
          <p:cNvSpPr txBox="1"/>
          <p:nvPr/>
        </p:nvSpPr>
        <p:spPr>
          <a:xfrm>
            <a:off x="4977036" y="273490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FCAF3-6C1E-08E6-B1B0-481C05DCC80B}"/>
              </a:ext>
            </a:extLst>
          </p:cNvPr>
          <p:cNvSpPr txBox="1"/>
          <p:nvPr/>
        </p:nvSpPr>
        <p:spPr>
          <a:xfrm>
            <a:off x="1504970" y="3854177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A’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FE5A214B-B6CC-BD1C-9D72-AA214EBED904}"/>
              </a:ext>
            </a:extLst>
          </p:cNvPr>
          <p:cNvSpPr/>
          <p:nvPr/>
        </p:nvSpPr>
        <p:spPr>
          <a:xfrm>
            <a:off x="1235830" y="3532966"/>
            <a:ext cx="116253" cy="7700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B8DD72-4747-CBAD-8738-25675FF7445D}"/>
              </a:ext>
            </a:extLst>
          </p:cNvPr>
          <p:cNvSpPr txBox="1"/>
          <p:nvPr/>
        </p:nvSpPr>
        <p:spPr>
          <a:xfrm>
            <a:off x="1155529" y="3302148"/>
            <a:ext cx="282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θ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A069BB-85AC-7613-3CB8-7A9B226D44F2}"/>
                  </a:ext>
                </a:extLst>
              </p:cNvPr>
              <p:cNvSpPr txBox="1"/>
              <p:nvPr/>
            </p:nvSpPr>
            <p:spPr>
              <a:xfrm>
                <a:off x="7781475" y="1660574"/>
                <a:ext cx="3739584" cy="1873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পথপার্থক্য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A069BB-85AC-7613-3CB8-7A9B226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5" y="1660574"/>
                <a:ext cx="3739584" cy="1873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EA427938-554D-46D9-64EF-584EE03FB10D}"/>
              </a:ext>
            </a:extLst>
          </p:cNvPr>
          <p:cNvSpPr/>
          <p:nvPr/>
        </p:nvSpPr>
        <p:spPr>
          <a:xfrm>
            <a:off x="7701833" y="2947858"/>
            <a:ext cx="2304570" cy="63766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7C1CF-9F8C-CF99-1CA8-2BFEC5A23041}"/>
                  </a:ext>
                </a:extLst>
              </p:cNvPr>
              <p:cNvSpPr txBox="1"/>
              <p:nvPr/>
            </p:nvSpPr>
            <p:spPr>
              <a:xfrm>
                <a:off x="7654781" y="3661302"/>
                <a:ext cx="3739584" cy="2368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পথপার্থক্য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7C1CF-9F8C-CF99-1CA8-2BFEC5A23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781" y="3661302"/>
                <a:ext cx="3739584" cy="2368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A32A1F2-4C79-CFC4-05D5-B37A6C2E8B51}"/>
              </a:ext>
            </a:extLst>
          </p:cNvPr>
          <p:cNvSpPr/>
          <p:nvPr/>
        </p:nvSpPr>
        <p:spPr>
          <a:xfrm>
            <a:off x="7330720" y="5136244"/>
            <a:ext cx="3739584" cy="104033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11E451-04FC-A0C4-EB98-2343DE93B542}"/>
              </a:ext>
            </a:extLst>
          </p:cNvPr>
          <p:cNvSpPr txBox="1"/>
          <p:nvPr/>
        </p:nvSpPr>
        <p:spPr>
          <a:xfrm>
            <a:off x="5507241" y="1821464"/>
            <a:ext cx="2831017" cy="504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উজ্জ্বল</a:t>
            </a:r>
            <a:r>
              <a:rPr lang="en-US" sz="2000" dirty="0"/>
              <a:t> </a:t>
            </a:r>
            <a:r>
              <a:rPr lang="en-US" sz="2000" dirty="0" err="1"/>
              <a:t>ডোরার</a:t>
            </a:r>
            <a:r>
              <a:rPr lang="en-US" sz="2000" dirty="0"/>
              <a:t> </a:t>
            </a:r>
            <a:r>
              <a:rPr lang="en-US" sz="2000" dirty="0" err="1"/>
              <a:t>ক্ষেত্রে</a:t>
            </a:r>
            <a:r>
              <a:rPr lang="en-US" sz="2000" dirty="0"/>
              <a:t>,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7542DD-1519-5EBE-8426-F5B99D4E9361}"/>
              </a:ext>
            </a:extLst>
          </p:cNvPr>
          <p:cNvSpPr txBox="1"/>
          <p:nvPr/>
        </p:nvSpPr>
        <p:spPr>
          <a:xfrm>
            <a:off x="5436396" y="3772790"/>
            <a:ext cx="3030070" cy="504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অন্ধকার</a:t>
            </a:r>
            <a:r>
              <a:rPr lang="en-US" sz="2000" dirty="0"/>
              <a:t> </a:t>
            </a:r>
            <a:r>
              <a:rPr lang="en-US" sz="2000" dirty="0" err="1"/>
              <a:t>ডোরার</a:t>
            </a:r>
            <a:r>
              <a:rPr lang="en-US" sz="2000" dirty="0"/>
              <a:t> </a:t>
            </a:r>
            <a:r>
              <a:rPr lang="en-US" sz="2000" dirty="0" err="1"/>
              <a:t>ক্ষেত্রে</a:t>
            </a:r>
            <a:r>
              <a:rPr lang="en-US" sz="20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471948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051437-AB68-8C79-4906-3A4F818FE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C3708F-DC79-D56D-36F3-8DCF75977441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ব্যাতিচার</a:t>
            </a:r>
            <a:endParaRPr lang="en-US" sz="4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332284-639D-5111-7C55-E4FBE8663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2" b="44874"/>
          <a:stretch/>
        </p:blipFill>
        <p:spPr>
          <a:xfrm>
            <a:off x="1171325" y="1667436"/>
            <a:ext cx="8035427" cy="42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4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2ABBB0C-DED6-375A-9935-315E9C86B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18D051-8F9F-B431-9221-973EB3C63BFE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ব্যাতিচার</a:t>
            </a:r>
            <a:endParaRPr lang="en-US" sz="4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EB5AD7-FEE4-5697-AF9A-1D80D4DC4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8"/>
          <a:stretch/>
        </p:blipFill>
        <p:spPr>
          <a:xfrm>
            <a:off x="1162361" y="1739152"/>
            <a:ext cx="8035427" cy="32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06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6AD4B1-D352-25CD-B346-93D09578693B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অপবর্তন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CEC5E-2647-8E1C-DA21-03BC31463937}"/>
              </a:ext>
            </a:extLst>
          </p:cNvPr>
          <p:cNvSpPr/>
          <p:nvPr/>
        </p:nvSpPr>
        <p:spPr>
          <a:xfrm>
            <a:off x="1057836" y="3515569"/>
            <a:ext cx="3581090" cy="1899114"/>
          </a:xfrm>
          <a:prstGeom prst="rect">
            <a:avLst/>
          </a:prstGeom>
          <a:gradFill flip="none" rotWithShape="1">
            <a:gsLst>
              <a:gs pos="49000">
                <a:schemeClr val="tx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150CB-687C-A140-9CBC-00ED2DF1AE7E}"/>
              </a:ext>
            </a:extLst>
          </p:cNvPr>
          <p:cNvSpPr txBox="1"/>
          <p:nvPr/>
        </p:nvSpPr>
        <p:spPr>
          <a:xfrm>
            <a:off x="1057836" y="1731932"/>
            <a:ext cx="10273552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+mj-lt"/>
                <a:cs typeface="SolaimanLipi" panose="03000600000000000000" pitchFamily="66" charset="0"/>
              </a:rPr>
              <a:t>আলোর</a:t>
            </a:r>
            <a:r>
              <a:rPr lang="en-US" sz="2400" b="1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b="1" dirty="0" err="1">
                <a:latin typeface="+mj-lt"/>
                <a:cs typeface="SolaimanLipi" panose="03000600000000000000" pitchFamily="66" charset="0"/>
              </a:rPr>
              <a:t>অপবর্তন</a:t>
            </a:r>
            <a:r>
              <a:rPr lang="en-US" sz="2400" b="1" dirty="0">
                <a:latin typeface="+mj-lt"/>
                <a:cs typeface="SolaimanLipi" panose="03000600000000000000" pitchFamily="66" charset="0"/>
              </a:rPr>
              <a:t>:</a:t>
            </a:r>
          </a:p>
          <a:p>
            <a:r>
              <a:rPr lang="en-US" sz="2400" dirty="0" err="1">
                <a:latin typeface="+mj-lt"/>
                <a:cs typeface="SolaimanLipi" panose="03000600000000000000" pitchFamily="66" charset="0"/>
              </a:rPr>
              <a:t>কোনো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প্রতিবন্ধকের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ধার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ঘেঁষে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বা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সরু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চিরের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মধ্য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দিয়ে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যাওয়ার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সময়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জ্যামিতিক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ছায়া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অঞ্চলে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আলোর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বেঁকে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যাওয়ার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ঘটনাকে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আলোর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অপবর্তন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বলা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+mj-lt"/>
                <a:cs typeface="SolaimanLipi" panose="03000600000000000000" pitchFamily="66" charset="0"/>
              </a:rPr>
              <a:t>হয়</a:t>
            </a:r>
            <a:r>
              <a:rPr lang="en-US" sz="2400" dirty="0">
                <a:latin typeface="+mj-lt"/>
                <a:cs typeface="SolaimanLipi" panose="03000600000000000000" pitchFamily="66" charset="0"/>
              </a:rPr>
              <a:t>।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485224-429C-B9C3-8A72-9AF28AE6A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70956" y="925959"/>
            <a:ext cx="2886633" cy="7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05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1E359-71C8-2BC2-E100-4B89E4D5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226FD66-2713-A8F3-DB66-9331ED105C98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অপবর্তন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C48EC-69FE-E6C8-1C1E-0AA11035916D}"/>
              </a:ext>
            </a:extLst>
          </p:cNvPr>
          <p:cNvSpPr txBox="1"/>
          <p:nvPr/>
        </p:nvSpPr>
        <p:spPr>
          <a:xfrm>
            <a:off x="1057836" y="1731932"/>
            <a:ext cx="10273552" cy="206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+mj-lt"/>
                <a:cs typeface="SolaimanLipi" panose="03000600000000000000" pitchFamily="66" charset="0"/>
              </a:rPr>
              <a:t>আলোর</a:t>
            </a:r>
            <a:r>
              <a:rPr lang="en-US" sz="2400" b="1" dirty="0">
                <a:latin typeface="+mj-lt"/>
                <a:cs typeface="SolaimanLipi" panose="03000600000000000000" pitchFamily="66" charset="0"/>
              </a:rPr>
              <a:t> </a:t>
            </a:r>
            <a:r>
              <a:rPr lang="en-US" sz="2400" b="1" dirty="0" err="1">
                <a:latin typeface="+mj-lt"/>
                <a:cs typeface="SolaimanLipi" panose="03000600000000000000" pitchFamily="66" charset="0"/>
              </a:rPr>
              <a:t>অপবর্তন</a:t>
            </a:r>
            <a:r>
              <a:rPr lang="en-US" sz="2400" b="1" dirty="0">
                <a:latin typeface="+mj-lt"/>
                <a:cs typeface="SolaimanLipi" panose="03000600000000000000" pitchFamily="66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২ </a:t>
            </a:r>
            <a:r>
              <a:rPr lang="en-US" sz="2400" dirty="0" err="1"/>
              <a:t>প্রকার</a:t>
            </a:r>
            <a:r>
              <a:rPr lang="en-US" sz="2400" dirty="0"/>
              <a:t>,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১/ </a:t>
            </a:r>
            <a:r>
              <a:rPr lang="en-US" sz="2400" dirty="0" err="1"/>
              <a:t>ফ্রনহফারের</a:t>
            </a:r>
            <a:r>
              <a:rPr lang="en-US" sz="2400" dirty="0"/>
              <a:t> </a:t>
            </a:r>
            <a:r>
              <a:rPr lang="en-US" sz="2400" dirty="0" err="1"/>
              <a:t>অপবর্তন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২/ </a:t>
            </a:r>
            <a:r>
              <a:rPr lang="en-US" sz="2400" dirty="0" err="1"/>
              <a:t>ফ্রেনেলের</a:t>
            </a:r>
            <a:r>
              <a:rPr lang="en-US" sz="2400" dirty="0"/>
              <a:t> </a:t>
            </a:r>
            <a:r>
              <a:rPr lang="en-US" sz="2400" dirty="0" err="1"/>
              <a:t>অপবর্তন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0672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A12B-865C-5C18-45F4-9DF052C27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E3A185C-2131-B8BC-8D38-9241542D5D6B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অপবর্তন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C2CEE-5332-EECA-3A24-A0C71477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4" t="15367" r="17226" b="25940"/>
          <a:stretch/>
        </p:blipFill>
        <p:spPr>
          <a:xfrm rot="5400000">
            <a:off x="3457110" y="353001"/>
            <a:ext cx="3942151" cy="7844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5B615-6679-2BC2-806E-2F8379A19AC9}"/>
              </a:ext>
            </a:extLst>
          </p:cNvPr>
          <p:cNvSpPr txBox="1"/>
          <p:nvPr/>
        </p:nvSpPr>
        <p:spPr>
          <a:xfrm>
            <a:off x="1389530" y="1754772"/>
            <a:ext cx="3388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ফ্রনহফারের</a:t>
            </a:r>
            <a:r>
              <a:rPr lang="en-US" sz="2400" dirty="0"/>
              <a:t> </a:t>
            </a:r>
            <a:r>
              <a:rPr lang="en-US" sz="2400" dirty="0" err="1"/>
              <a:t>অপবর্তন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1355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98C7-05C6-87EA-3CC7-2194B07E2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F05C8F0-5EA1-5A72-2DF7-C4B791DC5674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অপবর্তন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B6867-BFD3-4979-6A44-0F44A553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4" t="15367" r="17226" b="25940"/>
          <a:stretch/>
        </p:blipFill>
        <p:spPr>
          <a:xfrm rot="5400000">
            <a:off x="2602543" y="-76319"/>
            <a:ext cx="2758807" cy="5489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C01FED-A0BE-E2F9-372A-7270CEE15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7358" y="2237673"/>
            <a:ext cx="2136165" cy="57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10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93D79D-751C-04D4-1C52-7C72114B8C3C}"/>
              </a:ext>
            </a:extLst>
          </p:cNvPr>
          <p:cNvCxnSpPr>
            <a:cxnSpLocks/>
          </p:cNvCxnSpPr>
          <p:nvPr/>
        </p:nvCxnSpPr>
        <p:spPr>
          <a:xfrm>
            <a:off x="797444" y="1318438"/>
            <a:ext cx="508236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9CE803-8085-6B3E-FD6C-891D50699120}"/>
              </a:ext>
            </a:extLst>
          </p:cNvPr>
          <p:cNvCxnSpPr/>
          <p:nvPr/>
        </p:nvCxnSpPr>
        <p:spPr>
          <a:xfrm>
            <a:off x="786812" y="1329070"/>
            <a:ext cx="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5068BA-F52E-D6F5-3E03-444AA4B2BF83}"/>
              </a:ext>
            </a:extLst>
          </p:cNvPr>
          <p:cNvCxnSpPr/>
          <p:nvPr/>
        </p:nvCxnSpPr>
        <p:spPr>
          <a:xfrm>
            <a:off x="5879807" y="1329070"/>
            <a:ext cx="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8580E-EA9E-C304-BCB0-B07DEA46C52B}"/>
              </a:ext>
            </a:extLst>
          </p:cNvPr>
          <p:cNvCxnSpPr/>
          <p:nvPr/>
        </p:nvCxnSpPr>
        <p:spPr>
          <a:xfrm>
            <a:off x="797444" y="1786270"/>
            <a:ext cx="5082363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C5B3514-0675-76DF-7AF2-706AA469C030}"/>
              </a:ext>
            </a:extLst>
          </p:cNvPr>
          <p:cNvSpPr/>
          <p:nvPr/>
        </p:nvSpPr>
        <p:spPr>
          <a:xfrm>
            <a:off x="786812" y="2594348"/>
            <a:ext cx="5092992" cy="23923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16870E-44EC-8885-E4FC-4759F2B5290C}"/>
              </a:ext>
            </a:extLst>
          </p:cNvPr>
          <p:cNvCxnSpPr>
            <a:cxnSpLocks/>
          </p:cNvCxnSpPr>
          <p:nvPr/>
        </p:nvCxnSpPr>
        <p:spPr>
          <a:xfrm>
            <a:off x="903770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7F170-F3C2-29A0-64D0-01322EBF811F}"/>
              </a:ext>
            </a:extLst>
          </p:cNvPr>
          <p:cNvCxnSpPr>
            <a:cxnSpLocks/>
          </p:cNvCxnSpPr>
          <p:nvPr/>
        </p:nvCxnSpPr>
        <p:spPr>
          <a:xfrm>
            <a:off x="999463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4CBA6D-D1A6-AAA1-87F0-A1A0DC677470}"/>
              </a:ext>
            </a:extLst>
          </p:cNvPr>
          <p:cNvCxnSpPr>
            <a:cxnSpLocks/>
          </p:cNvCxnSpPr>
          <p:nvPr/>
        </p:nvCxnSpPr>
        <p:spPr>
          <a:xfrm>
            <a:off x="1116421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713277-76AA-FD3F-5A11-A7A5A1080DB7}"/>
              </a:ext>
            </a:extLst>
          </p:cNvPr>
          <p:cNvCxnSpPr>
            <a:cxnSpLocks/>
          </p:cNvCxnSpPr>
          <p:nvPr/>
        </p:nvCxnSpPr>
        <p:spPr>
          <a:xfrm>
            <a:off x="1212114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C67C44-F759-3DB4-B505-029D8F1028CF}"/>
              </a:ext>
            </a:extLst>
          </p:cNvPr>
          <p:cNvCxnSpPr>
            <a:cxnSpLocks/>
          </p:cNvCxnSpPr>
          <p:nvPr/>
        </p:nvCxnSpPr>
        <p:spPr>
          <a:xfrm>
            <a:off x="1329072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09C94-51A3-C89A-F27C-D3013A790AF0}"/>
              </a:ext>
            </a:extLst>
          </p:cNvPr>
          <p:cNvCxnSpPr>
            <a:cxnSpLocks/>
          </p:cNvCxnSpPr>
          <p:nvPr/>
        </p:nvCxnSpPr>
        <p:spPr>
          <a:xfrm>
            <a:off x="1424766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2111-5BBF-559E-571E-9C0F734493AB}"/>
              </a:ext>
            </a:extLst>
          </p:cNvPr>
          <p:cNvCxnSpPr>
            <a:cxnSpLocks/>
          </p:cNvCxnSpPr>
          <p:nvPr/>
        </p:nvCxnSpPr>
        <p:spPr>
          <a:xfrm>
            <a:off x="1520459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2BBD3E-020F-FFEF-C551-AC036B4B877F}"/>
              </a:ext>
            </a:extLst>
          </p:cNvPr>
          <p:cNvCxnSpPr>
            <a:cxnSpLocks/>
          </p:cNvCxnSpPr>
          <p:nvPr/>
        </p:nvCxnSpPr>
        <p:spPr>
          <a:xfrm>
            <a:off x="1637417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54278-41C7-76E0-4408-371BA3D93A1D}"/>
              </a:ext>
            </a:extLst>
          </p:cNvPr>
          <p:cNvCxnSpPr>
            <a:cxnSpLocks/>
          </p:cNvCxnSpPr>
          <p:nvPr/>
        </p:nvCxnSpPr>
        <p:spPr>
          <a:xfrm>
            <a:off x="1733110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4C36F7-3035-5A21-5917-57693E3CAD08}"/>
              </a:ext>
            </a:extLst>
          </p:cNvPr>
          <p:cNvCxnSpPr>
            <a:cxnSpLocks/>
          </p:cNvCxnSpPr>
          <p:nvPr/>
        </p:nvCxnSpPr>
        <p:spPr>
          <a:xfrm>
            <a:off x="1850068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C504BC-5B47-72DD-59AF-026D492C4469}"/>
              </a:ext>
            </a:extLst>
          </p:cNvPr>
          <p:cNvCxnSpPr>
            <a:cxnSpLocks/>
          </p:cNvCxnSpPr>
          <p:nvPr/>
        </p:nvCxnSpPr>
        <p:spPr>
          <a:xfrm>
            <a:off x="1945761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F7C3F2-940D-0C7D-65AA-204237C711A3}"/>
              </a:ext>
            </a:extLst>
          </p:cNvPr>
          <p:cNvCxnSpPr>
            <a:cxnSpLocks/>
          </p:cNvCxnSpPr>
          <p:nvPr/>
        </p:nvCxnSpPr>
        <p:spPr>
          <a:xfrm>
            <a:off x="2041454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58F934-0323-0C64-169E-4CFDC5DA6278}"/>
              </a:ext>
            </a:extLst>
          </p:cNvPr>
          <p:cNvCxnSpPr>
            <a:cxnSpLocks/>
          </p:cNvCxnSpPr>
          <p:nvPr/>
        </p:nvCxnSpPr>
        <p:spPr>
          <a:xfrm>
            <a:off x="2158412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257EB1-D26A-96F2-66CD-88E44D39B643}"/>
              </a:ext>
            </a:extLst>
          </p:cNvPr>
          <p:cNvCxnSpPr>
            <a:cxnSpLocks/>
          </p:cNvCxnSpPr>
          <p:nvPr/>
        </p:nvCxnSpPr>
        <p:spPr>
          <a:xfrm>
            <a:off x="2254105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636CCD-864F-1A2E-6A1F-68FE1333C189}"/>
              </a:ext>
            </a:extLst>
          </p:cNvPr>
          <p:cNvCxnSpPr>
            <a:cxnSpLocks/>
          </p:cNvCxnSpPr>
          <p:nvPr/>
        </p:nvCxnSpPr>
        <p:spPr>
          <a:xfrm>
            <a:off x="2371063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CFAA9C-E47C-236F-B910-54DAE76D8C0F}"/>
              </a:ext>
            </a:extLst>
          </p:cNvPr>
          <p:cNvCxnSpPr>
            <a:cxnSpLocks/>
          </p:cNvCxnSpPr>
          <p:nvPr/>
        </p:nvCxnSpPr>
        <p:spPr>
          <a:xfrm>
            <a:off x="2456124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295495-2560-3923-485D-B023C355F5F1}"/>
              </a:ext>
            </a:extLst>
          </p:cNvPr>
          <p:cNvCxnSpPr>
            <a:cxnSpLocks/>
          </p:cNvCxnSpPr>
          <p:nvPr/>
        </p:nvCxnSpPr>
        <p:spPr>
          <a:xfrm>
            <a:off x="2551817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451984F-1325-F79D-02F6-F80D7285A138}"/>
              </a:ext>
            </a:extLst>
          </p:cNvPr>
          <p:cNvCxnSpPr>
            <a:cxnSpLocks/>
          </p:cNvCxnSpPr>
          <p:nvPr/>
        </p:nvCxnSpPr>
        <p:spPr>
          <a:xfrm>
            <a:off x="2668775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EC7A9E-775F-3020-DD19-A1F8DA4CF709}"/>
              </a:ext>
            </a:extLst>
          </p:cNvPr>
          <p:cNvCxnSpPr>
            <a:cxnSpLocks/>
          </p:cNvCxnSpPr>
          <p:nvPr/>
        </p:nvCxnSpPr>
        <p:spPr>
          <a:xfrm>
            <a:off x="2764468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16A5E3-AE02-C553-624C-7C644D05CBE1}"/>
              </a:ext>
            </a:extLst>
          </p:cNvPr>
          <p:cNvCxnSpPr>
            <a:cxnSpLocks/>
          </p:cNvCxnSpPr>
          <p:nvPr/>
        </p:nvCxnSpPr>
        <p:spPr>
          <a:xfrm>
            <a:off x="2881426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A0DF88-746E-C73E-FDC6-25693821E749}"/>
              </a:ext>
            </a:extLst>
          </p:cNvPr>
          <p:cNvCxnSpPr>
            <a:cxnSpLocks/>
          </p:cNvCxnSpPr>
          <p:nvPr/>
        </p:nvCxnSpPr>
        <p:spPr>
          <a:xfrm>
            <a:off x="2966487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C0C63E-9F92-B0F5-09F7-624F077718CB}"/>
              </a:ext>
            </a:extLst>
          </p:cNvPr>
          <p:cNvCxnSpPr>
            <a:cxnSpLocks/>
          </p:cNvCxnSpPr>
          <p:nvPr/>
        </p:nvCxnSpPr>
        <p:spPr>
          <a:xfrm>
            <a:off x="3062180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3E857C-17A3-F277-349E-5B1EB3F3E58B}"/>
              </a:ext>
            </a:extLst>
          </p:cNvPr>
          <p:cNvCxnSpPr>
            <a:cxnSpLocks/>
          </p:cNvCxnSpPr>
          <p:nvPr/>
        </p:nvCxnSpPr>
        <p:spPr>
          <a:xfrm>
            <a:off x="3179138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0C9B066-66E4-16F7-22EE-512A12DBFD5E}"/>
              </a:ext>
            </a:extLst>
          </p:cNvPr>
          <p:cNvCxnSpPr>
            <a:cxnSpLocks/>
          </p:cNvCxnSpPr>
          <p:nvPr/>
        </p:nvCxnSpPr>
        <p:spPr>
          <a:xfrm>
            <a:off x="3274831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D150E3-3B8A-FCE5-8BD5-81B957477320}"/>
              </a:ext>
            </a:extLst>
          </p:cNvPr>
          <p:cNvCxnSpPr>
            <a:cxnSpLocks/>
          </p:cNvCxnSpPr>
          <p:nvPr/>
        </p:nvCxnSpPr>
        <p:spPr>
          <a:xfrm>
            <a:off x="3391789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E11AC8-946E-C372-7149-9A31337D29FC}"/>
              </a:ext>
            </a:extLst>
          </p:cNvPr>
          <p:cNvCxnSpPr>
            <a:cxnSpLocks/>
          </p:cNvCxnSpPr>
          <p:nvPr/>
        </p:nvCxnSpPr>
        <p:spPr>
          <a:xfrm>
            <a:off x="3487483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8C1BA60-B90C-5EAD-79C5-B0574DAB73CC}"/>
              </a:ext>
            </a:extLst>
          </p:cNvPr>
          <p:cNvCxnSpPr>
            <a:cxnSpLocks/>
          </p:cNvCxnSpPr>
          <p:nvPr/>
        </p:nvCxnSpPr>
        <p:spPr>
          <a:xfrm>
            <a:off x="3583176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FD004E-8285-7869-33A9-A697A63F8D7C}"/>
              </a:ext>
            </a:extLst>
          </p:cNvPr>
          <p:cNvCxnSpPr>
            <a:cxnSpLocks/>
          </p:cNvCxnSpPr>
          <p:nvPr/>
        </p:nvCxnSpPr>
        <p:spPr>
          <a:xfrm>
            <a:off x="3700134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E9C8A9-2EE7-7127-69DD-703EC8C43D9B}"/>
              </a:ext>
            </a:extLst>
          </p:cNvPr>
          <p:cNvCxnSpPr>
            <a:cxnSpLocks/>
          </p:cNvCxnSpPr>
          <p:nvPr/>
        </p:nvCxnSpPr>
        <p:spPr>
          <a:xfrm>
            <a:off x="3795827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A42C8C-0F92-DCC8-D881-884EB0CDAC91}"/>
              </a:ext>
            </a:extLst>
          </p:cNvPr>
          <p:cNvCxnSpPr>
            <a:cxnSpLocks/>
          </p:cNvCxnSpPr>
          <p:nvPr/>
        </p:nvCxnSpPr>
        <p:spPr>
          <a:xfrm>
            <a:off x="3912785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E0393B-A907-AE93-5DFA-639414D969E3}"/>
              </a:ext>
            </a:extLst>
          </p:cNvPr>
          <p:cNvCxnSpPr>
            <a:cxnSpLocks/>
          </p:cNvCxnSpPr>
          <p:nvPr/>
        </p:nvCxnSpPr>
        <p:spPr>
          <a:xfrm>
            <a:off x="4008478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0F15E8-8EC4-B6F9-8EA6-6D3DA9FC742D}"/>
              </a:ext>
            </a:extLst>
          </p:cNvPr>
          <p:cNvCxnSpPr>
            <a:cxnSpLocks/>
          </p:cNvCxnSpPr>
          <p:nvPr/>
        </p:nvCxnSpPr>
        <p:spPr>
          <a:xfrm>
            <a:off x="4104171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2BC8B9-16A4-AC53-928A-853977F8A5CC}"/>
              </a:ext>
            </a:extLst>
          </p:cNvPr>
          <p:cNvCxnSpPr>
            <a:cxnSpLocks/>
          </p:cNvCxnSpPr>
          <p:nvPr/>
        </p:nvCxnSpPr>
        <p:spPr>
          <a:xfrm>
            <a:off x="4221129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9722896-C7D7-C767-EC1D-141D80807932}"/>
              </a:ext>
            </a:extLst>
          </p:cNvPr>
          <p:cNvCxnSpPr>
            <a:cxnSpLocks/>
          </p:cNvCxnSpPr>
          <p:nvPr/>
        </p:nvCxnSpPr>
        <p:spPr>
          <a:xfrm>
            <a:off x="4316822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1E473B4-D0C0-E0C1-BCAA-BE361C327648}"/>
              </a:ext>
            </a:extLst>
          </p:cNvPr>
          <p:cNvCxnSpPr>
            <a:cxnSpLocks/>
          </p:cNvCxnSpPr>
          <p:nvPr/>
        </p:nvCxnSpPr>
        <p:spPr>
          <a:xfrm>
            <a:off x="4433780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46A6C3-DE64-F4F6-7179-6EF8999910A1}"/>
              </a:ext>
            </a:extLst>
          </p:cNvPr>
          <p:cNvCxnSpPr>
            <a:cxnSpLocks/>
          </p:cNvCxnSpPr>
          <p:nvPr/>
        </p:nvCxnSpPr>
        <p:spPr>
          <a:xfrm>
            <a:off x="4518841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72E132-C382-FF24-0655-7F3EECFBF737}"/>
              </a:ext>
            </a:extLst>
          </p:cNvPr>
          <p:cNvCxnSpPr>
            <a:cxnSpLocks/>
          </p:cNvCxnSpPr>
          <p:nvPr/>
        </p:nvCxnSpPr>
        <p:spPr>
          <a:xfrm>
            <a:off x="4614534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2D6F3A7-4C24-BFCD-8BA7-3BE3BB8FF3D8}"/>
              </a:ext>
            </a:extLst>
          </p:cNvPr>
          <p:cNvCxnSpPr>
            <a:cxnSpLocks/>
          </p:cNvCxnSpPr>
          <p:nvPr/>
        </p:nvCxnSpPr>
        <p:spPr>
          <a:xfrm>
            <a:off x="4731492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58B28D5-8B0B-1A54-3384-18078C3C1161}"/>
              </a:ext>
            </a:extLst>
          </p:cNvPr>
          <p:cNvCxnSpPr>
            <a:cxnSpLocks/>
          </p:cNvCxnSpPr>
          <p:nvPr/>
        </p:nvCxnSpPr>
        <p:spPr>
          <a:xfrm>
            <a:off x="4827185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B5C0274-E231-A2C0-DD1B-62545384C700}"/>
              </a:ext>
            </a:extLst>
          </p:cNvPr>
          <p:cNvCxnSpPr>
            <a:cxnSpLocks/>
          </p:cNvCxnSpPr>
          <p:nvPr/>
        </p:nvCxnSpPr>
        <p:spPr>
          <a:xfrm>
            <a:off x="4944143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06B41F-407F-11DD-EF9E-4152B9793A97}"/>
              </a:ext>
            </a:extLst>
          </p:cNvPr>
          <p:cNvCxnSpPr>
            <a:cxnSpLocks/>
          </p:cNvCxnSpPr>
          <p:nvPr/>
        </p:nvCxnSpPr>
        <p:spPr>
          <a:xfrm>
            <a:off x="5039836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8F93D6-DA4F-85F6-84CC-AAFEABF9652D}"/>
              </a:ext>
            </a:extLst>
          </p:cNvPr>
          <p:cNvCxnSpPr>
            <a:cxnSpLocks/>
          </p:cNvCxnSpPr>
          <p:nvPr/>
        </p:nvCxnSpPr>
        <p:spPr>
          <a:xfrm>
            <a:off x="5135529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EB7E8B8-D46F-3488-5305-7BD9E8D69FB8}"/>
              </a:ext>
            </a:extLst>
          </p:cNvPr>
          <p:cNvCxnSpPr>
            <a:cxnSpLocks/>
          </p:cNvCxnSpPr>
          <p:nvPr/>
        </p:nvCxnSpPr>
        <p:spPr>
          <a:xfrm>
            <a:off x="5252487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EEDEEF4-D135-0F2D-A2F7-6CA04B4FD927}"/>
              </a:ext>
            </a:extLst>
          </p:cNvPr>
          <p:cNvCxnSpPr>
            <a:cxnSpLocks/>
          </p:cNvCxnSpPr>
          <p:nvPr/>
        </p:nvCxnSpPr>
        <p:spPr>
          <a:xfrm>
            <a:off x="5348180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3A38DBF-80E8-57B5-3FFA-4B2CECBF77E6}"/>
              </a:ext>
            </a:extLst>
          </p:cNvPr>
          <p:cNvCxnSpPr>
            <a:cxnSpLocks/>
          </p:cNvCxnSpPr>
          <p:nvPr/>
        </p:nvCxnSpPr>
        <p:spPr>
          <a:xfrm>
            <a:off x="5465138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52A9E90-8285-5586-6202-D635624F2E32}"/>
              </a:ext>
            </a:extLst>
          </p:cNvPr>
          <p:cNvCxnSpPr>
            <a:cxnSpLocks/>
          </p:cNvCxnSpPr>
          <p:nvPr/>
        </p:nvCxnSpPr>
        <p:spPr>
          <a:xfrm>
            <a:off x="5550199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C88C88-8DE6-8763-73C1-5B4F57801CBE}"/>
              </a:ext>
            </a:extLst>
          </p:cNvPr>
          <p:cNvCxnSpPr>
            <a:cxnSpLocks/>
          </p:cNvCxnSpPr>
          <p:nvPr/>
        </p:nvCxnSpPr>
        <p:spPr>
          <a:xfrm>
            <a:off x="5645892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164810-5A18-84F9-F952-626B93D30578}"/>
              </a:ext>
            </a:extLst>
          </p:cNvPr>
          <p:cNvCxnSpPr>
            <a:cxnSpLocks/>
          </p:cNvCxnSpPr>
          <p:nvPr/>
        </p:nvCxnSpPr>
        <p:spPr>
          <a:xfrm>
            <a:off x="5762850" y="2594348"/>
            <a:ext cx="0" cy="23923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7634B0B-7F4B-7B06-3407-A0F361637EDA}"/>
              </a:ext>
            </a:extLst>
          </p:cNvPr>
          <p:cNvSpPr txBox="1"/>
          <p:nvPr/>
        </p:nvSpPr>
        <p:spPr>
          <a:xfrm>
            <a:off x="6433691" y="2657115"/>
            <a:ext cx="2164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গ্রেটিং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ধ্রুবক</a:t>
            </a:r>
            <a:endParaRPr lang="en-US" sz="2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77358C6-E0B8-0DBE-9342-571C323AFC35}"/>
              </a:ext>
            </a:extLst>
          </p:cNvPr>
          <p:cNvSpPr txBox="1"/>
          <p:nvPr/>
        </p:nvSpPr>
        <p:spPr>
          <a:xfrm>
            <a:off x="6774898" y="4552951"/>
            <a:ext cx="4761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N =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প্রতি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একক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দৈর্ঘ্যে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রেখার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সংখ্যা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88AC3-0891-AC65-C999-B9DE7D027AE9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অপবর্তন</a:t>
            </a:r>
            <a:r>
              <a:rPr lang="en-US" sz="4000" dirty="0"/>
              <a:t> </a:t>
            </a:r>
            <a:r>
              <a:rPr lang="en-US" sz="4000" dirty="0" err="1"/>
              <a:t>গ্রেটিং</a:t>
            </a:r>
            <a:endParaRPr lang="en-US" sz="4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E35037-6B5D-9355-EB85-8E986BBEA0CE}"/>
              </a:ext>
            </a:extLst>
          </p:cNvPr>
          <p:cNvSpPr txBox="1"/>
          <p:nvPr/>
        </p:nvSpPr>
        <p:spPr>
          <a:xfrm>
            <a:off x="4614534" y="920566"/>
            <a:ext cx="308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laimanLipi" panose="03000600000000000000" pitchFamily="66" charset="0"/>
              </a:rPr>
              <a:t>a</a:t>
            </a:r>
            <a:endParaRPr lang="en-US" sz="2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31A86DA-C27A-E9F5-1015-A362F7E9EF2D}"/>
              </a:ext>
            </a:extLst>
          </p:cNvPr>
          <p:cNvSpPr txBox="1"/>
          <p:nvPr/>
        </p:nvSpPr>
        <p:spPr>
          <a:xfrm>
            <a:off x="5092998" y="1304415"/>
            <a:ext cx="308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laimanLipi" panose="03000600000000000000" pitchFamily="66" charset="0"/>
              </a:rPr>
              <a:t>b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67B25C-D231-3772-19C5-0103B1B4E0B3}"/>
                  </a:ext>
                </a:extLst>
              </p:cNvPr>
              <p:cNvSpPr txBox="1"/>
              <p:nvPr/>
            </p:nvSpPr>
            <p:spPr>
              <a:xfrm>
                <a:off x="7656468" y="3211675"/>
                <a:ext cx="21644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F67B25C-D231-3772-19C5-0103B1B4E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68" y="3211675"/>
                <a:ext cx="216446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9A23AD1-C622-96B0-752D-27D4B823F31D}"/>
                  </a:ext>
                </a:extLst>
              </p:cNvPr>
              <p:cNvSpPr txBox="1"/>
              <p:nvPr/>
            </p:nvSpPr>
            <p:spPr>
              <a:xfrm>
                <a:off x="7914608" y="3746997"/>
                <a:ext cx="66858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9A23AD1-C622-96B0-752D-27D4B823F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608" y="3746997"/>
                <a:ext cx="668580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63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6D31-308D-D47A-AE8E-AEC56551E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88E4D7-C0A3-6A69-286B-E339C70EAE50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সমবর্তন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49032-B4ED-3510-4417-CB4B5CBE2710}"/>
              </a:ext>
            </a:extLst>
          </p:cNvPr>
          <p:cNvSpPr txBox="1"/>
          <p:nvPr/>
        </p:nvSpPr>
        <p:spPr>
          <a:xfrm>
            <a:off x="1237239" y="1766047"/>
            <a:ext cx="41883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আলোর</a:t>
            </a:r>
            <a:r>
              <a:rPr lang="en-US" sz="2400" b="1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b="1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সমবর্তন</a:t>
            </a:r>
            <a:r>
              <a:rPr lang="en-US" sz="2400" b="1" dirty="0">
                <a:latin typeface="SolaimanLipi" panose="03000600000000000000" pitchFamily="66" charset="0"/>
                <a:cs typeface="SolaimanLipi" panose="03000600000000000000" pitchFamily="66" charset="0"/>
              </a:rPr>
              <a:t>:</a:t>
            </a:r>
          </a:p>
          <a:p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কোনো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তরঙ্গের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কম্পনের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উপর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যদি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এমন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শর্ত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আরোপ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করা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হয়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যে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,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কম্পন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কেবল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একটি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নির্দিষ্ট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দিকে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বা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তলেই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সীমাবদ্ধ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থাকে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সেই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প্রক্রিয়াকে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সমবর্তন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বা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পোলারায়ন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বলা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হয়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।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AC76A-525C-9397-547A-98ACBBFE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33" y="1766047"/>
            <a:ext cx="6479498" cy="41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47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17066-979D-05B3-5360-1CFC01E44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59FF248-BA48-18E4-9F32-527D55399806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আলোর</a:t>
            </a:r>
            <a:r>
              <a:rPr lang="en-US" sz="4000" dirty="0"/>
              <a:t> </a:t>
            </a:r>
            <a:r>
              <a:rPr lang="en-US" sz="4000" dirty="0" err="1"/>
              <a:t>সমবর্তন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DCC74-E3DF-AEDE-3316-DAF4E8AE3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25" y="1711978"/>
            <a:ext cx="4162985" cy="3566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083B89-5591-22F7-8200-61F6B6A68C94}"/>
                  </a:ext>
                </a:extLst>
              </p:cNvPr>
              <p:cNvSpPr txBox="1"/>
              <p:nvPr/>
            </p:nvSpPr>
            <p:spPr>
              <a:xfrm>
                <a:off x="1237239" y="2386922"/>
                <a:ext cx="21644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smtClean="0"/>
                        <m:t>θ</m:t>
                      </m:r>
                      <m:r>
                        <m:rPr>
                          <m:nor/>
                        </m:rPr>
                        <a:rPr lang="en-US" sz="2400" b="0" i="0" smtClean="0"/>
                        <m:t>+</m:t>
                      </m:r>
                      <m:r>
                        <m:rPr>
                          <m:nor/>
                        </m:rPr>
                        <a:rPr lang="en-US" sz="2400" b="0" i="0" smtClean="0"/>
                        <m:t>r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083B89-5591-22F7-8200-61F6B6A68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239" y="2386922"/>
                <a:ext cx="21644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D6F43B-D26D-758C-4071-F52F1355962E}"/>
                  </a:ext>
                </a:extLst>
              </p:cNvPr>
              <p:cNvSpPr txBox="1"/>
              <p:nvPr/>
            </p:nvSpPr>
            <p:spPr>
              <a:xfrm>
                <a:off x="1237238" y="3033458"/>
                <a:ext cx="21644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/>
                        <m:t>r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90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l-GR" sz="2400"/>
                        <m:t>θ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D6F43B-D26D-758C-4071-F52F1355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238" y="3033458"/>
                <a:ext cx="2164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6A7350-CC32-1363-CA07-E3AF5F16BE01}"/>
                  </a:ext>
                </a:extLst>
              </p:cNvPr>
              <p:cNvSpPr txBox="1"/>
              <p:nvPr/>
            </p:nvSpPr>
            <p:spPr>
              <a:xfrm>
                <a:off x="1318648" y="3633827"/>
                <a:ext cx="21644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μ</m:t>
                    </m:r>
                    <m:r>
                      <m:rPr>
                        <m:nor/>
                      </m:rPr>
                      <a:rPr lang="en-US" sz="2400" b="0" i="0" dirty="0" smtClean="0"/>
                      <m:t>=</m:t>
                    </m:r>
                    <m:r>
                      <m:rPr>
                        <m:nor/>
                      </m:rPr>
                      <a:rPr lang="en-US" sz="2400" b="0" i="0" dirty="0" smtClean="0"/>
                      <m:t>sin</m:t>
                    </m:r>
                    <m:r>
                      <m:rPr>
                        <m:nor/>
                      </m:rPr>
                      <a:rPr lang="el-GR" sz="2400"/>
                      <m:t>θ</m:t>
                    </m:r>
                    <m:r>
                      <m:rPr>
                        <m:nor/>
                      </m:rPr>
                      <a:rPr lang="en-US" sz="2400" b="0" i="0" dirty="0" smtClean="0"/>
                      <m:t>/</m:t>
                    </m:r>
                    <m:r>
                      <m:rPr>
                        <m:nor/>
                      </m:rPr>
                      <a:rPr lang="en-US" sz="2400" b="0" i="0" dirty="0" smtClean="0"/>
                      <m:t>sinr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6A7350-CC32-1363-CA07-E3AF5F16B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648" y="3633827"/>
                <a:ext cx="2164469" cy="461665"/>
              </a:xfrm>
              <a:prstGeom prst="rect">
                <a:avLst/>
              </a:prstGeom>
              <a:blipFill>
                <a:blip r:embed="rId5"/>
                <a:stretch>
                  <a:fillRect l="-5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76573-856D-6F3F-59BC-B3B3B98CB9B1}"/>
                  </a:ext>
                </a:extLst>
              </p:cNvPr>
              <p:cNvSpPr txBox="1"/>
              <p:nvPr/>
            </p:nvSpPr>
            <p:spPr>
              <a:xfrm>
                <a:off x="1318648" y="4234196"/>
                <a:ext cx="21644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μ</m:t>
                    </m:r>
                    <m:r>
                      <m:rPr>
                        <m:nor/>
                      </m:rPr>
                      <a:rPr lang="en-US" sz="2400" b="0" i="0" dirty="0" smtClean="0"/>
                      <m:t>=</m:t>
                    </m:r>
                    <m:r>
                      <m:rPr>
                        <m:nor/>
                      </m:rPr>
                      <a:rPr lang="en-US" sz="2400" b="0" i="0" dirty="0" smtClean="0"/>
                      <m:t>sin</m:t>
                    </m:r>
                    <m:r>
                      <m:rPr>
                        <m:nor/>
                      </m:rPr>
                      <a:rPr lang="el-GR" sz="2400"/>
                      <m:t>θ</m:t>
                    </m:r>
                    <m:r>
                      <m:rPr>
                        <m:nor/>
                      </m:rPr>
                      <a:rPr lang="en-US" sz="2400" b="0" i="0" dirty="0" smtClean="0"/>
                      <m:t>/</m:t>
                    </m:r>
                    <m:r>
                      <m:rPr>
                        <m:nor/>
                      </m:rPr>
                      <a:rPr lang="en-US" sz="2400" b="0" i="0" dirty="0" smtClean="0"/>
                      <m:t>sin</m:t>
                    </m:r>
                    <m:r>
                      <m:rPr>
                        <m:nor/>
                      </m:rPr>
                      <a:rPr lang="en-US" sz="2400" b="0" i="0" dirty="0" smtClean="0"/>
                      <m:t>(</m:t>
                    </m:r>
                    <m:r>
                      <m:rPr>
                        <m:nor/>
                      </m:rPr>
                      <a:rPr lang="en-US" sz="2400" b="0" i="0" dirty="0" smtClean="0"/>
                      <m:t>90</m:t>
                    </m:r>
                    <m:r>
                      <m:rPr>
                        <m:nor/>
                      </m:rPr>
                      <a:rPr lang="en-US" sz="2400" b="0" i="0" dirty="0" smtClean="0"/>
                      <m:t>−</m:t>
                    </m:r>
                    <m:r>
                      <m:rPr>
                        <m:nor/>
                      </m:rPr>
                      <a:rPr lang="el-GR" sz="2400"/>
                      <m:t>θ</m:t>
                    </m:r>
                    <m:r>
                      <m:rPr>
                        <m:nor/>
                      </m:rPr>
                      <a:rPr lang="en-US" sz="2400" b="0" i="0" dirty="0" smtClean="0"/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76573-856D-6F3F-59BC-B3B3B98C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648" y="4234196"/>
                <a:ext cx="2164469" cy="461665"/>
              </a:xfrm>
              <a:prstGeom prst="rect">
                <a:avLst/>
              </a:prstGeom>
              <a:blipFill>
                <a:blip r:embed="rId6"/>
                <a:stretch>
                  <a:fillRect l="-563" r="-5070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C978BD-0302-3656-D447-260752526424}"/>
                  </a:ext>
                </a:extLst>
              </p:cNvPr>
              <p:cNvSpPr txBox="1"/>
              <p:nvPr/>
            </p:nvSpPr>
            <p:spPr>
              <a:xfrm>
                <a:off x="1318648" y="4780448"/>
                <a:ext cx="21644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μ</m:t>
                    </m:r>
                    <m:r>
                      <m:rPr>
                        <m:nor/>
                      </m:rPr>
                      <a:rPr lang="en-US" sz="2400" b="0" i="0" dirty="0" smtClean="0"/>
                      <m:t>=</m:t>
                    </m:r>
                    <m:r>
                      <m:rPr>
                        <m:nor/>
                      </m:rPr>
                      <a:rPr lang="en-US" sz="2400" b="0" i="0" dirty="0" smtClean="0"/>
                      <m:t>sin</m:t>
                    </m:r>
                    <m:r>
                      <m:rPr>
                        <m:nor/>
                      </m:rPr>
                      <a:rPr lang="el-GR" sz="2400"/>
                      <m:t>θ</m:t>
                    </m:r>
                    <m:r>
                      <m:rPr>
                        <m:nor/>
                      </m:rPr>
                      <a:rPr lang="en-US" sz="2400" b="0" i="0" dirty="0" smtClean="0"/>
                      <m:t>/</m:t>
                    </m:r>
                    <m:r>
                      <m:rPr>
                        <m:nor/>
                      </m:rPr>
                      <a:rPr lang="en-US" sz="2400" b="0" i="0" dirty="0" smtClean="0"/>
                      <m:t>cos</m:t>
                    </m:r>
                    <m:r>
                      <m:rPr>
                        <m:nor/>
                      </m:rPr>
                      <a:rPr lang="el-GR" sz="2400"/>
                      <m:t>θ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C978BD-0302-3656-D447-260752526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648" y="4780448"/>
                <a:ext cx="2164469" cy="461665"/>
              </a:xfrm>
              <a:prstGeom prst="rect">
                <a:avLst/>
              </a:prstGeom>
              <a:blipFill>
                <a:blip r:embed="rId7"/>
                <a:stretch>
                  <a:fillRect l="-5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1780D4-0D45-F0FA-F12A-E08B37019D79}"/>
                  </a:ext>
                </a:extLst>
              </p:cNvPr>
              <p:cNvSpPr txBox="1"/>
              <p:nvPr/>
            </p:nvSpPr>
            <p:spPr>
              <a:xfrm>
                <a:off x="1318648" y="5278268"/>
                <a:ext cx="21644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/>
                      <m:t>μ</m:t>
                    </m:r>
                    <m:r>
                      <m:rPr>
                        <m:nor/>
                      </m:rPr>
                      <a:rPr lang="en-US" sz="2400" b="0" i="0" dirty="0" smtClean="0"/>
                      <m:t>=</m:t>
                    </m:r>
                    <m:r>
                      <m:rPr>
                        <m:nor/>
                      </m:rPr>
                      <a:rPr lang="en-US" sz="2400" b="0" i="0" dirty="0" smtClean="0"/>
                      <m:t>tan</m:t>
                    </m:r>
                    <m:r>
                      <m:rPr>
                        <m:nor/>
                      </m:rPr>
                      <a:rPr lang="el-GR" sz="2400"/>
                      <m:t>θ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1780D4-0D45-F0FA-F12A-E08B3701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648" y="5278268"/>
                <a:ext cx="2164469" cy="461665"/>
              </a:xfrm>
              <a:prstGeom prst="rect">
                <a:avLst/>
              </a:prstGeom>
              <a:blipFill>
                <a:blip r:embed="rId8"/>
                <a:stretch>
                  <a:fillRect l="-5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C5D8989-2047-D9E4-6FAB-4A29C9549B32}"/>
              </a:ext>
            </a:extLst>
          </p:cNvPr>
          <p:cNvSpPr txBox="1"/>
          <p:nvPr/>
        </p:nvSpPr>
        <p:spPr>
          <a:xfrm>
            <a:off x="1268071" y="179063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ব্রুস্টারের</a:t>
            </a:r>
            <a:r>
              <a:rPr lang="en-US" sz="1800" b="1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1800" b="1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সুত্র</a:t>
            </a:r>
            <a:endParaRPr lang="en-US" sz="1800" b="1" dirty="0">
              <a:latin typeface="SolaimanLipi" panose="03000600000000000000" pitchFamily="66" charset="0"/>
              <a:cs typeface="SolaimanLipi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99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01D91-84C4-0D21-106E-13437A208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ECCF1-9655-488A-9809-948024487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5" b="11067"/>
          <a:stretch/>
        </p:blipFill>
        <p:spPr>
          <a:xfrm>
            <a:off x="1237238" y="1485152"/>
            <a:ext cx="9556267" cy="40629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5FDCDE-FA42-CBDA-8605-2113542E3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239" y="495107"/>
            <a:ext cx="4491757" cy="606490"/>
          </a:xfrm>
        </p:spPr>
        <p:txBody>
          <a:bodyPr>
            <a:noAutofit/>
          </a:bodyPr>
          <a:lstStyle/>
          <a:p>
            <a:r>
              <a:rPr lang="en-US" sz="4000" dirty="0" err="1"/>
              <a:t>তড়ি</a:t>
            </a:r>
            <a:r>
              <a:rPr lang="en-US" sz="4000" dirty="0"/>
              <a:t>ৎ </a:t>
            </a:r>
            <a:r>
              <a:rPr lang="en-US" sz="4000" dirty="0" err="1"/>
              <a:t>চুম্বকীয়</a:t>
            </a:r>
            <a:r>
              <a:rPr lang="en-US" sz="4000" dirty="0"/>
              <a:t> </a:t>
            </a:r>
            <a:r>
              <a:rPr lang="en-US" sz="4000" dirty="0" err="1"/>
              <a:t>তরঙ্গ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CF02D3-6C63-9EB3-A722-90DEB5403C2A}"/>
                  </a:ext>
                </a:extLst>
              </p14:cNvPr>
              <p14:cNvContentPartPr/>
              <p14:nvPr/>
            </p14:nvContentPartPr>
            <p14:xfrm>
              <a:off x="3101534" y="579091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CF02D3-6C63-9EB3-A722-90DEB5403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2894" y="578191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2295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9C1A-5F5B-FEA7-4EF7-B7A57835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631" y="2488628"/>
            <a:ext cx="7458891" cy="1450757"/>
          </a:xfrm>
        </p:spPr>
        <p:txBody>
          <a:bodyPr>
            <a:normAutofit fontScale="90000"/>
          </a:bodyPr>
          <a:lstStyle/>
          <a:p>
            <a:r>
              <a:rPr lang="en-US" sz="125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5536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3924D-1EFA-5C49-530B-96612A59E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34040" b="23006"/>
          <a:stretch/>
        </p:blipFill>
        <p:spPr>
          <a:xfrm>
            <a:off x="1311884" y="1791477"/>
            <a:ext cx="9073087" cy="34447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893898-DE8E-F54E-79CA-C28A8DFA2709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তড়ি</a:t>
            </a:r>
            <a:r>
              <a:rPr lang="en-US" sz="4000" dirty="0"/>
              <a:t>ৎ </a:t>
            </a:r>
            <a:r>
              <a:rPr lang="en-US" sz="4000" dirty="0" err="1"/>
              <a:t>চুম্বকীয়</a:t>
            </a:r>
            <a:r>
              <a:rPr lang="en-US" sz="4000" dirty="0"/>
              <a:t> </a:t>
            </a:r>
            <a:r>
              <a:rPr lang="en-US" sz="4000" dirty="0" err="1"/>
              <a:t>তরঙ্গ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2447A0-F3D2-831F-D93C-682AFD2DAC54}"/>
                  </a:ext>
                </a:extLst>
              </p14:cNvPr>
              <p14:cNvContentPartPr/>
              <p14:nvPr/>
            </p14:nvContentPartPr>
            <p14:xfrm>
              <a:off x="2760974" y="269815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2447A0-F3D2-831F-D93C-682AFD2DAC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334" y="268915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19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F06293-5360-D701-72A7-81A2E051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59" y="1927495"/>
            <a:ext cx="2619741" cy="3810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F770D2-50BB-F895-A1BF-D07E90617CB7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তরঙ্গমুখ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0760-0C34-D20C-95CE-D0EBDF67EE29}"/>
              </a:ext>
            </a:extLst>
          </p:cNvPr>
          <p:cNvSpPr txBox="1"/>
          <p:nvPr/>
        </p:nvSpPr>
        <p:spPr>
          <a:xfrm>
            <a:off x="1182816" y="1101597"/>
            <a:ext cx="10060571" cy="586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কোনো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তরঙ্গের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সমদশাসম্পন্ন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কণাগুলোর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গতিপথকে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তরঙ্গমুখ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বলে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।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444E9B-F4C7-5BD8-57CC-017D6B8065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94" r="17990"/>
          <a:stretch/>
        </p:blipFill>
        <p:spPr>
          <a:xfrm>
            <a:off x="8703413" y="2451392"/>
            <a:ext cx="3340359" cy="2535522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AF0F4E6-FA6B-C796-160A-B8B6402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8619" y="2451392"/>
            <a:ext cx="3258005" cy="255305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30C395-F696-078C-CF07-1F3FCB7A6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757" y="2308548"/>
            <a:ext cx="4290523" cy="30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4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C08ECC-2931-5E2A-5A95-167C7ABE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39" y="2351078"/>
            <a:ext cx="7316211" cy="4011815"/>
          </a:xfrm>
          <a:prstGeom prst="rect">
            <a:avLst/>
          </a:prstGeo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A7761717-A483-7B0F-4933-72AD7FFCE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2240" r="16956"/>
          <a:stretch/>
        </p:blipFill>
        <p:spPr>
          <a:xfrm>
            <a:off x="9153524" y="2918019"/>
            <a:ext cx="2971801" cy="344487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2B62A7A4-7C37-FEB5-C616-2059FBAECA43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তরঙ্গমুখ</a:t>
            </a:r>
            <a:endParaRPr lang="en-US" sz="4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89E92F-BA26-6F32-CBD1-DC2F37FBC992}"/>
              </a:ext>
            </a:extLst>
          </p:cNvPr>
          <p:cNvSpPr txBox="1"/>
          <p:nvPr/>
        </p:nvSpPr>
        <p:spPr>
          <a:xfrm>
            <a:off x="1182816" y="1101597"/>
            <a:ext cx="10060571" cy="1140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আলোর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বিন্দু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উৎস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থেকে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উৎপন্ন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হলে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আলোক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তরঙ্গমুখ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উৎসের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কাছাকাছি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অঞ্চলে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গোলকীয়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ও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দুরবর্তী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অঞ্চলে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সমতল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4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হবে</a:t>
            </a:r>
            <a:r>
              <a:rPr lang="en-US" sz="2400" dirty="0">
                <a:latin typeface="SolaimanLipi" panose="03000600000000000000" pitchFamily="66" charset="0"/>
                <a:cs typeface="SolaimanLipi" panose="03000600000000000000" pitchFamily="66" charset="0"/>
              </a:rPr>
              <a:t>।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FBE7BB-5A2F-57C1-0949-21CDB1ADF341}"/>
              </a:ext>
            </a:extLst>
          </p:cNvPr>
          <p:cNvSpPr/>
          <p:nvPr/>
        </p:nvSpPr>
        <p:spPr>
          <a:xfrm>
            <a:off x="6213101" y="5261103"/>
            <a:ext cx="337846" cy="990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6EBA555-C461-080B-92B7-DF16F703BF39}"/>
              </a:ext>
            </a:extLst>
          </p:cNvPr>
          <p:cNvSpPr/>
          <p:nvPr/>
        </p:nvSpPr>
        <p:spPr>
          <a:xfrm>
            <a:off x="6550947" y="5482116"/>
            <a:ext cx="2602577" cy="2698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9D677C-0CF1-A840-BC90-42BF176B647C}"/>
              </a:ext>
            </a:extLst>
          </p:cNvPr>
          <p:cNvSpPr/>
          <p:nvPr/>
        </p:nvSpPr>
        <p:spPr>
          <a:xfrm>
            <a:off x="3579146" y="5261103"/>
            <a:ext cx="337846" cy="990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6A7B-9A63-A213-3F84-500324E29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751" y="1699882"/>
            <a:ext cx="7303770" cy="40233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কোনো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তরঙ্গমুখের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প্রতিটি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বিন্দু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এক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একটি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গৌণ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তরঙ্গের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উৎস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হিসেবে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গণ্য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হয়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। ঐ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গৌণ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তরঙ্গগুলো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মূল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তরঙ্গের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সমান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বেগ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নিয়ে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সামনের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দিকে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অগ্রসর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হয়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এবং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যেকোনো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মুহুর্তে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ঐ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গৌণ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তরঙ্গগুলোকে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স্পর্শ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করে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যে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সাধারণ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স্পর্শকতল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পাওয়া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যায়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সেটিই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পরবর্তী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তরঙ্গমুখের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অবস্থান</a:t>
            </a:r>
            <a:r>
              <a:rPr lang="en-US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নির্দেশ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করে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।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947A45-A472-C7F1-498A-06694B560693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হাইগেনের</a:t>
            </a:r>
            <a:r>
              <a:rPr lang="en-US" sz="4000" dirty="0"/>
              <a:t> </a:t>
            </a:r>
            <a:r>
              <a:rPr lang="en-US" sz="4000" dirty="0" err="1"/>
              <a:t>নীতি</a:t>
            </a:r>
            <a:endParaRPr lang="en-US" sz="4000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E03DF8F-7309-F69F-08EE-CD6C9598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72" y="1415759"/>
            <a:ext cx="3404657" cy="4847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65FAC-1E8C-EF2F-E514-B15545C7DDD5}"/>
              </a:ext>
            </a:extLst>
          </p:cNvPr>
          <p:cNvSpPr txBox="1"/>
          <p:nvPr/>
        </p:nvSpPr>
        <p:spPr>
          <a:xfrm>
            <a:off x="1086750" y="4341855"/>
            <a:ext cx="6479461" cy="142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হাইগেনের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নীতির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সাহায্যে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আলোর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প্রতিফলন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,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প্রতিসরণ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,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ব্যতিচার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,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অপবর্তন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সঠিকভাবে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ব্যাখ্যা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করা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গেলেও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আলোর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সমবর্তন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ও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আলোক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তড়িৎক্রিয়া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ব্যাখ্যা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করা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যায়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না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।</a:t>
            </a:r>
          </a:p>
        </p:txBody>
      </p:sp>
    </p:spTree>
    <p:extLst>
      <p:ext uri="{BB962C8B-B14F-4D97-AF65-F5344CB8AC3E}">
        <p14:creationId xmlns:p14="http://schemas.microsoft.com/office/powerpoint/2010/main" val="12457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DC382-C7CC-30DF-5A8D-0D3D0E13B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FDAF1B-A955-E988-9510-DF84077E3D58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আলোর</a:t>
            </a:r>
            <a:r>
              <a:rPr lang="en-US" sz="4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4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প্রতিফলন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6035A-872D-24AF-1CA0-F26AAA50A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4" t="10850" r="36283"/>
          <a:stretch/>
        </p:blipFill>
        <p:spPr>
          <a:xfrm rot="5400000">
            <a:off x="4683565" y="-1689244"/>
            <a:ext cx="2007282" cy="889993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969A3E-2E6F-B03B-2A1B-7D30A598F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239" y="4607858"/>
            <a:ext cx="7303770" cy="6312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আপতন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কোণ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,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i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=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প্রতিফলন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2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কোণ</a:t>
            </a:r>
            <a:r>
              <a:rPr lang="en-US" sz="2000" dirty="0">
                <a:latin typeface="SolaimanLipi" panose="03000600000000000000" pitchFamily="66" charset="0"/>
                <a:cs typeface="SolaimanLipi" panose="03000600000000000000" pitchFamily="66" charset="0"/>
              </a:rPr>
              <a:t> ,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9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175FF-CAAF-155F-EFAA-5F1450FD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9F2960-5DFA-B867-C906-C28AD41EBC4E}"/>
              </a:ext>
            </a:extLst>
          </p:cNvPr>
          <p:cNvSpPr txBox="1">
            <a:spLocks/>
          </p:cNvSpPr>
          <p:nvPr/>
        </p:nvSpPr>
        <p:spPr>
          <a:xfrm>
            <a:off x="1237239" y="495107"/>
            <a:ext cx="4491757" cy="606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আলোর</a:t>
            </a:r>
            <a:r>
              <a:rPr lang="en-US" sz="4000" dirty="0">
                <a:latin typeface="SolaimanLipi" panose="03000600000000000000" pitchFamily="66" charset="0"/>
                <a:cs typeface="SolaimanLipi" panose="03000600000000000000" pitchFamily="66" charset="0"/>
              </a:rPr>
              <a:t> </a:t>
            </a:r>
            <a:r>
              <a:rPr lang="en-US" sz="4000" dirty="0" err="1">
                <a:latin typeface="SolaimanLipi" panose="03000600000000000000" pitchFamily="66" charset="0"/>
                <a:cs typeface="SolaimanLipi" panose="03000600000000000000" pitchFamily="66" charset="0"/>
              </a:rPr>
              <a:t>প্রতিসরণ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6B310-393D-093A-2C30-7607EBE71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9" r="29656"/>
          <a:stretch/>
        </p:blipFill>
        <p:spPr>
          <a:xfrm rot="5400000">
            <a:off x="4589991" y="-1657875"/>
            <a:ext cx="2080894" cy="8857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0F7-9587-8D88-285D-B56EBE2A8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0" r="23569"/>
          <a:stretch/>
        </p:blipFill>
        <p:spPr>
          <a:xfrm rot="5400000">
            <a:off x="4567162" y="678382"/>
            <a:ext cx="1712533" cy="83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19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352</TotalTime>
  <Words>664</Words>
  <Application>Microsoft Office PowerPoint</Application>
  <PresentationFormat>Widescreen</PresentationFormat>
  <Paragraphs>128</Paragraphs>
  <Slides>30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Cambria Math</vt:lpstr>
      <vt:lpstr>SolaimanLipi</vt:lpstr>
      <vt:lpstr>Retrospect</vt:lpstr>
      <vt:lpstr>ভৌত আলোকবিজ্ঞান</vt:lpstr>
      <vt:lpstr>তড়িৎ চুম্বকীয় তরঙ্গ</vt:lpstr>
      <vt:lpstr>তড়িৎ চুম্বকীয় তরঙ্গ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Doniel Tripura</dc:creator>
  <cp:lastModifiedBy>Doniel Tripura</cp:lastModifiedBy>
  <cp:revision>63</cp:revision>
  <dcterms:created xsi:type="dcterms:W3CDTF">2024-10-10T09:50:37Z</dcterms:created>
  <dcterms:modified xsi:type="dcterms:W3CDTF">2024-10-10T17:05:58Z</dcterms:modified>
</cp:coreProperties>
</file>